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7"/>
  </p:notesMasterIdLst>
  <p:handoutMasterIdLst>
    <p:handoutMasterId r:id="rId38"/>
  </p:handoutMasterIdLst>
  <p:sldIdLst>
    <p:sldId id="256" r:id="rId5"/>
    <p:sldId id="266" r:id="rId6"/>
    <p:sldId id="267" r:id="rId7"/>
    <p:sldId id="261" r:id="rId8"/>
    <p:sldId id="273" r:id="rId9"/>
    <p:sldId id="302" r:id="rId10"/>
    <p:sldId id="275" r:id="rId11"/>
    <p:sldId id="303" r:id="rId12"/>
    <p:sldId id="304" r:id="rId13"/>
    <p:sldId id="305" r:id="rId14"/>
    <p:sldId id="307" r:id="rId15"/>
    <p:sldId id="292" r:id="rId16"/>
    <p:sldId id="291" r:id="rId17"/>
    <p:sldId id="282" r:id="rId18"/>
    <p:sldId id="283" r:id="rId19"/>
    <p:sldId id="284" r:id="rId20"/>
    <p:sldId id="285" r:id="rId21"/>
    <p:sldId id="286" r:id="rId22"/>
    <p:sldId id="287" r:id="rId23"/>
    <p:sldId id="297" r:id="rId24"/>
    <p:sldId id="299" r:id="rId25"/>
    <p:sldId id="300" r:id="rId26"/>
    <p:sldId id="276" r:id="rId27"/>
    <p:sldId id="272" r:id="rId28"/>
    <p:sldId id="277" r:id="rId29"/>
    <p:sldId id="278" r:id="rId30"/>
    <p:sldId id="264" r:id="rId31"/>
    <p:sldId id="265" r:id="rId32"/>
    <p:sldId id="268" r:id="rId33"/>
    <p:sldId id="269" r:id="rId34"/>
    <p:sldId id="270" r:id="rId35"/>
    <p:sldId id="271" r:id="rId36"/>
  </p:sldIdLst>
  <p:sldSz cx="12192000" cy="6858000"/>
  <p:notesSz cx="6858000" cy="9144000"/>
  <p:custDataLst>
    <p:tags r:id="rId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90" d="100"/>
          <a:sy n="90" d="100"/>
        </p:scale>
        <p:origin x="162" y="84"/>
      </p:cViewPr>
      <p:guideLst>
        <p:guide orient="horz" pos="2160"/>
        <p:guide pos="3840"/>
      </p:guideLst>
    </p:cSldViewPr>
  </p:slideViewPr>
  <p:notesTextViewPr>
    <p:cViewPr>
      <p:scale>
        <a:sx n="1" d="1"/>
        <a:sy n="1" d="1"/>
      </p:scale>
      <p:origin x="0" y="0"/>
    </p:cViewPr>
  </p:notesTextViewPr>
  <p:notesViewPr>
    <p:cSldViewPr snapToGrid="0">
      <p:cViewPr varScale="1">
        <p:scale>
          <a:sx n="51" d="100"/>
          <a:sy n="51" d="100"/>
        </p:scale>
        <p:origin x="241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xmlns=""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3/17/2021</a:t>
            </a:fld>
            <a:endParaRPr/>
          </a:p>
        </p:txBody>
      </p:sp>
      <p:sp>
        <p:nvSpPr>
          <p:cNvPr id="4" name="Footer Placeholder 3">
            <a:extLst>
              <a:ext uri="{FF2B5EF4-FFF2-40B4-BE49-F238E27FC236}">
                <a16:creationId xmlns:a16="http://schemas.microsoft.com/office/drawing/2014/main" xmlns=""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xmlns=""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3/17/2021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3.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xmlns=""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xmlns=""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xmlns=""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xmlns=""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xmlns=""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xmlns=""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xmlns=""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xmlns=""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xmlns=""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xmlns=""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xmlns=""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xmlns=""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xmlns=""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xmlns=""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xmlns=""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xmlns=""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xmlns=""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xmlns=""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xmlns=""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xmlns=""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xmlns=""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xmlns=""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xmlns=""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xmlns=""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xmlns=""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xmlns=""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xmlns=""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xmlns=""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xmlns=""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xmlns=""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xmlns=""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xmlns=""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xmlns=""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19"/>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0"/>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xmlns="" id="{82E1CD3D-0785-471B-BAE5-08555AEDFFE1}"/>
              </a:ext>
            </a:extLst>
          </p:cNvPr>
          <p:cNvSpPr/>
          <p:nvPr>
            <p:custDataLst>
              <p:tags r:id="rId23"/>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xmlns="" id="{F76697F3-762D-46B7-99A9-FC99BACEA1D9}"/>
              </a:ext>
            </a:extLst>
          </p:cNvPr>
          <p:cNvGrpSpPr/>
          <p:nvPr>
            <p:custDataLst>
              <p:tags r:id="rId24"/>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xmlns=""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xmlns=""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xmlns=""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xmlns=""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xmlns=""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xmlns=""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xmlns=""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xmlns=""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xmlns=""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xmlns=""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xmlns=""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imaxWiseEyePlus/himax_tflm.git" TargetMode="Externa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A67369E-50B9-489B-897C-533AB8D3484C}"/>
              </a:ext>
            </a:extLst>
          </p:cNvPr>
          <p:cNvSpPr>
            <a:spLocks noGrp="1"/>
          </p:cNvSpPr>
          <p:nvPr>
            <p:ph type="body" sz="quarter" idx="10"/>
          </p:nvPr>
        </p:nvSpPr>
        <p:spPr>
          <a:xfrm>
            <a:off x="456698" y="3970142"/>
            <a:ext cx="5524972" cy="731520"/>
          </a:xfrm>
        </p:spPr>
        <p:txBody>
          <a:bodyPr>
            <a:normAutofit fontScale="92500" lnSpcReduction="10000"/>
          </a:bodyPr>
          <a:lstStyle/>
          <a:p>
            <a:r>
              <a:rPr lang="en-US" dirty="0"/>
              <a:t>Prof. Ren-Shuo Liu</a:t>
            </a:r>
            <a:br>
              <a:rPr lang="en-US" dirty="0"/>
            </a:br>
            <a:r>
              <a:rPr lang="en-US" dirty="0"/>
              <a:t>Willie Tsai</a:t>
            </a:r>
          </a:p>
        </p:txBody>
      </p:sp>
      <p:sp>
        <p:nvSpPr>
          <p:cNvPr id="3" name="Text Placeholder 2">
            <a:extLst>
              <a:ext uri="{FF2B5EF4-FFF2-40B4-BE49-F238E27FC236}">
                <a16:creationId xmlns:a16="http://schemas.microsoft.com/office/drawing/2014/main" xmlns="" id="{A5EBE01D-DF7A-473D-BEB8-70441C30D261}"/>
              </a:ext>
            </a:extLst>
          </p:cNvPr>
          <p:cNvSpPr>
            <a:spLocks noGrp="1"/>
          </p:cNvSpPr>
          <p:nvPr>
            <p:ph type="body" sz="quarter" idx="11"/>
          </p:nvPr>
        </p:nvSpPr>
        <p:spPr>
          <a:xfrm>
            <a:off x="456555" y="4701662"/>
            <a:ext cx="5525117" cy="396815"/>
          </a:xfrm>
        </p:spPr>
        <p:txBody>
          <a:bodyPr/>
          <a:lstStyle/>
          <a:p>
            <a:endParaRPr lang="en-US" dirty="0"/>
          </a:p>
        </p:txBody>
      </p:sp>
      <p:sp>
        <p:nvSpPr>
          <p:cNvPr id="4" name="Subtitle 3">
            <a:extLst>
              <a:ext uri="{FF2B5EF4-FFF2-40B4-BE49-F238E27FC236}">
                <a16:creationId xmlns:a16="http://schemas.microsoft.com/office/drawing/2014/main" xmlns="" id="{E77041CB-0015-4473-BA18-07F260E5006D}"/>
              </a:ext>
            </a:extLst>
          </p:cNvPr>
          <p:cNvSpPr>
            <a:spLocks noGrp="1"/>
          </p:cNvSpPr>
          <p:nvPr>
            <p:ph type="subTitle" idx="1"/>
          </p:nvPr>
        </p:nvSpPr>
        <p:spPr>
          <a:xfrm>
            <a:off x="456556" y="2982484"/>
            <a:ext cx="11278565" cy="990600"/>
          </a:xfrm>
        </p:spPr>
        <p:txBody>
          <a:bodyPr/>
          <a:lstStyle/>
          <a:p>
            <a:endParaRPr lang="en-US" dirty="0"/>
          </a:p>
        </p:txBody>
      </p:sp>
      <p:sp>
        <p:nvSpPr>
          <p:cNvPr id="5" name="Title 4">
            <a:extLst>
              <a:ext uri="{FF2B5EF4-FFF2-40B4-BE49-F238E27FC236}">
                <a16:creationId xmlns:a16="http://schemas.microsoft.com/office/drawing/2014/main" xmlns="" id="{10C6ABDF-DD93-4C4C-9BB7-04AF402B1BAA}"/>
              </a:ext>
            </a:extLst>
          </p:cNvPr>
          <p:cNvSpPr>
            <a:spLocks noGrp="1"/>
          </p:cNvSpPr>
          <p:nvPr>
            <p:ph type="ctrTitle"/>
          </p:nvPr>
        </p:nvSpPr>
        <p:spPr>
          <a:xfrm>
            <a:off x="456555" y="1147394"/>
            <a:ext cx="11278567" cy="1828800"/>
          </a:xfrm>
        </p:spPr>
        <p:txBody>
          <a:bodyPr/>
          <a:lstStyle/>
          <a:p>
            <a:r>
              <a:rPr lang="en-US" dirty="0"/>
              <a:t>Tutorial </a:t>
            </a:r>
            <a:r>
              <a:rPr lang="en-US" altLang="zh-TW" dirty="0"/>
              <a:t>2</a:t>
            </a:r>
            <a:r>
              <a:rPr lang="zh-TW" altLang="en-US" dirty="0"/>
              <a:t> </a:t>
            </a:r>
            <a:r>
              <a:rPr lang="en-US" dirty="0"/>
              <a:t>- Project Development Flow</a:t>
            </a:r>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1BB6F27-F6EF-4EF4-A46D-7F4564D09242}"/>
              </a:ext>
            </a:extLst>
          </p:cNvPr>
          <p:cNvSpPr>
            <a:spLocks noGrp="1"/>
          </p:cNvSpPr>
          <p:nvPr>
            <p:ph type="title"/>
          </p:nvPr>
        </p:nvSpPr>
        <p:spPr/>
        <p:txBody>
          <a:bodyPr>
            <a:normAutofit/>
          </a:bodyPr>
          <a:lstStyle/>
          <a:p>
            <a:r>
              <a:rPr lang="en-US" altLang="zh-TW" sz="4400" dirty="0"/>
              <a:t>Download and Set up SDK</a:t>
            </a:r>
            <a:endParaRPr lang="zh-TW" altLang="en-US" sz="4400" dirty="0"/>
          </a:p>
        </p:txBody>
      </p:sp>
      <p:pic>
        <p:nvPicPr>
          <p:cNvPr id="3" name="圖片 2">
            <a:extLst>
              <a:ext uri="{FF2B5EF4-FFF2-40B4-BE49-F238E27FC236}">
                <a16:creationId xmlns:a16="http://schemas.microsoft.com/office/drawing/2014/main" xmlns="" id="{32F4ACE2-D010-4B6B-A5B7-9826F280ECF5}"/>
              </a:ext>
            </a:extLst>
          </p:cNvPr>
          <p:cNvPicPr>
            <a:picLocks noChangeAspect="1"/>
          </p:cNvPicPr>
          <p:nvPr/>
        </p:nvPicPr>
        <p:blipFill rotWithShape="1">
          <a:blip r:embed="rId2"/>
          <a:srcRect l="15381" t="16340" r="64979" b="24067"/>
          <a:stretch/>
        </p:blipFill>
        <p:spPr>
          <a:xfrm>
            <a:off x="860155" y="2022529"/>
            <a:ext cx="4502258" cy="4269132"/>
          </a:xfrm>
          <a:prstGeom prst="rect">
            <a:avLst/>
          </a:prstGeom>
        </p:spPr>
      </p:pic>
      <p:pic>
        <p:nvPicPr>
          <p:cNvPr id="4" name="圖片 3">
            <a:extLst>
              <a:ext uri="{FF2B5EF4-FFF2-40B4-BE49-F238E27FC236}">
                <a16:creationId xmlns:a16="http://schemas.microsoft.com/office/drawing/2014/main" xmlns="" id="{8AFAA1EB-CE11-46FC-8839-F852226FCF30}"/>
              </a:ext>
            </a:extLst>
          </p:cNvPr>
          <p:cNvPicPr>
            <a:picLocks noChangeAspect="1"/>
          </p:cNvPicPr>
          <p:nvPr/>
        </p:nvPicPr>
        <p:blipFill rotWithShape="1">
          <a:blip r:embed="rId3"/>
          <a:srcRect l="14873" t="14915" r="64979" b="24068"/>
          <a:stretch/>
        </p:blipFill>
        <p:spPr>
          <a:xfrm>
            <a:off x="6096000" y="2121298"/>
            <a:ext cx="4406682" cy="4170363"/>
          </a:xfrm>
          <a:prstGeom prst="rect">
            <a:avLst/>
          </a:prstGeom>
        </p:spPr>
      </p:pic>
      <p:sp>
        <p:nvSpPr>
          <p:cNvPr id="5" name="矩形 4">
            <a:extLst>
              <a:ext uri="{FF2B5EF4-FFF2-40B4-BE49-F238E27FC236}">
                <a16:creationId xmlns:a16="http://schemas.microsoft.com/office/drawing/2014/main" xmlns="" id="{49BC7400-B260-4118-800F-E7A726B53D4E}"/>
              </a:ext>
            </a:extLst>
          </p:cNvPr>
          <p:cNvSpPr/>
          <p:nvPr/>
        </p:nvSpPr>
        <p:spPr>
          <a:xfrm>
            <a:off x="4402811" y="5991954"/>
            <a:ext cx="417162" cy="299707"/>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6" name="矩形 5">
            <a:extLst>
              <a:ext uri="{FF2B5EF4-FFF2-40B4-BE49-F238E27FC236}">
                <a16:creationId xmlns:a16="http://schemas.microsoft.com/office/drawing/2014/main" xmlns="" id="{299383C2-3DAF-4A97-9280-E17B3712C433}"/>
              </a:ext>
            </a:extLst>
          </p:cNvPr>
          <p:cNvSpPr/>
          <p:nvPr/>
        </p:nvSpPr>
        <p:spPr>
          <a:xfrm>
            <a:off x="9568912" y="5983481"/>
            <a:ext cx="419745" cy="299707"/>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7" name="矩形 6">
            <a:extLst>
              <a:ext uri="{FF2B5EF4-FFF2-40B4-BE49-F238E27FC236}">
                <a16:creationId xmlns:a16="http://schemas.microsoft.com/office/drawing/2014/main" xmlns="" id="{636964C8-897F-4693-B0E9-BF98339A3944}"/>
              </a:ext>
            </a:extLst>
          </p:cNvPr>
          <p:cNvSpPr/>
          <p:nvPr/>
        </p:nvSpPr>
        <p:spPr>
          <a:xfrm>
            <a:off x="860155" y="1194236"/>
            <a:ext cx="2175596" cy="461665"/>
          </a:xfrm>
          <a:prstGeom prst="rect">
            <a:avLst/>
          </a:prstGeom>
        </p:spPr>
        <p:txBody>
          <a:bodyPr wrap="none">
            <a:spAutoFit/>
          </a:bodyPr>
          <a:lstStyle/>
          <a:p>
            <a:r>
              <a:rPr lang="zh-TW" altLang="en-US" sz="2400" dirty="0"/>
              <a:t>下</a:t>
            </a:r>
            <a:r>
              <a:rPr lang="zh-TW" altLang="en-US" sz="2400" dirty="0" smtClean="0"/>
              <a:t>一個 </a:t>
            </a:r>
            <a:r>
              <a:rPr lang="en-US" altLang="zh-TW" sz="2400" dirty="0" smtClean="0"/>
              <a:t>-&gt; </a:t>
            </a:r>
            <a:r>
              <a:rPr lang="zh-TW" altLang="en-US" sz="2400" dirty="0" smtClean="0"/>
              <a:t>匯入</a:t>
            </a:r>
            <a:endParaRPr lang="en-US" altLang="zh-TW" sz="2400" dirty="0"/>
          </a:p>
        </p:txBody>
      </p:sp>
    </p:spTree>
    <p:extLst>
      <p:ext uri="{BB962C8B-B14F-4D97-AF65-F5344CB8AC3E}">
        <p14:creationId xmlns:p14="http://schemas.microsoft.com/office/powerpoint/2010/main" val="90743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1BB6F27-F6EF-4EF4-A46D-7F4564D09242}"/>
              </a:ext>
            </a:extLst>
          </p:cNvPr>
          <p:cNvSpPr>
            <a:spLocks noGrp="1"/>
          </p:cNvSpPr>
          <p:nvPr>
            <p:ph type="title"/>
          </p:nvPr>
        </p:nvSpPr>
        <p:spPr/>
        <p:txBody>
          <a:bodyPr>
            <a:normAutofit/>
          </a:bodyPr>
          <a:lstStyle/>
          <a:p>
            <a:r>
              <a:rPr lang="en-US" altLang="zh-TW" sz="4400" dirty="0"/>
              <a:t>Download and Set up SDK</a:t>
            </a:r>
            <a:endParaRPr lang="zh-TW" altLang="en-US" sz="4400" dirty="0"/>
          </a:p>
        </p:txBody>
      </p:sp>
      <p:sp>
        <p:nvSpPr>
          <p:cNvPr id="7" name="矩形 6">
            <a:extLst>
              <a:ext uri="{FF2B5EF4-FFF2-40B4-BE49-F238E27FC236}">
                <a16:creationId xmlns:a16="http://schemas.microsoft.com/office/drawing/2014/main" xmlns="" id="{636964C8-897F-4693-B0E9-BF98339A3944}"/>
              </a:ext>
            </a:extLst>
          </p:cNvPr>
          <p:cNvSpPr/>
          <p:nvPr/>
        </p:nvSpPr>
        <p:spPr>
          <a:xfrm>
            <a:off x="457200" y="1288136"/>
            <a:ext cx="5436104" cy="461665"/>
          </a:xfrm>
          <a:prstGeom prst="rect">
            <a:avLst/>
          </a:prstGeom>
        </p:spPr>
        <p:txBody>
          <a:bodyPr wrap="none">
            <a:spAutoFit/>
          </a:bodyPr>
          <a:lstStyle/>
          <a:p>
            <a:r>
              <a:rPr lang="zh-TW" altLang="en-US" sz="2400" dirty="0" smtClean="0"/>
              <a:t>啟動 </a:t>
            </a:r>
            <a:r>
              <a:rPr lang="en-US" altLang="zh-TW" sz="2400" dirty="0" smtClean="0"/>
              <a:t>-&gt;</a:t>
            </a:r>
            <a:r>
              <a:rPr lang="zh-TW" altLang="en-US" sz="2400" dirty="0" smtClean="0"/>
              <a:t> 點選</a:t>
            </a:r>
            <a:r>
              <a:rPr lang="en-US" altLang="zh-TW" sz="2400" dirty="0" smtClean="0"/>
              <a:t>u7 -&gt; </a:t>
            </a:r>
            <a:r>
              <a:rPr lang="zh-TW" altLang="en-US" sz="2400" dirty="0" smtClean="0"/>
              <a:t>輸入密碼</a:t>
            </a:r>
            <a:r>
              <a:rPr lang="en-US" altLang="zh-TW" sz="2400" dirty="0" smtClean="0"/>
              <a:t>:</a:t>
            </a:r>
            <a:r>
              <a:rPr lang="zh-TW" altLang="en-US" sz="2400" dirty="0" smtClean="0"/>
              <a:t> </a:t>
            </a:r>
            <a:r>
              <a:rPr lang="en-US" altLang="zh-TW" sz="2400" dirty="0" smtClean="0"/>
              <a:t>u1234567</a:t>
            </a:r>
            <a:endParaRPr lang="en-US" altLang="zh-TW" sz="2400" dirty="0"/>
          </a:p>
        </p:txBody>
      </p:sp>
      <p:pic>
        <p:nvPicPr>
          <p:cNvPr id="8" name="圖片 7"/>
          <p:cNvPicPr>
            <a:picLocks noChangeAspect="1"/>
          </p:cNvPicPr>
          <p:nvPr/>
        </p:nvPicPr>
        <p:blipFill>
          <a:blip r:embed="rId2"/>
          <a:stretch>
            <a:fillRect/>
          </a:stretch>
        </p:blipFill>
        <p:spPr>
          <a:xfrm>
            <a:off x="137547" y="2123268"/>
            <a:ext cx="5510575" cy="3518115"/>
          </a:xfrm>
          <a:prstGeom prst="rect">
            <a:avLst/>
          </a:prstGeom>
        </p:spPr>
      </p:pic>
      <p:sp>
        <p:nvSpPr>
          <p:cNvPr id="9" name="矩形 8">
            <a:extLst>
              <a:ext uri="{FF2B5EF4-FFF2-40B4-BE49-F238E27FC236}">
                <a16:creationId xmlns:a16="http://schemas.microsoft.com/office/drawing/2014/main" xmlns="" id="{299383C2-3DAF-4A97-9280-E17B3712C433}"/>
              </a:ext>
            </a:extLst>
          </p:cNvPr>
          <p:cNvSpPr/>
          <p:nvPr/>
        </p:nvSpPr>
        <p:spPr>
          <a:xfrm>
            <a:off x="2739325" y="2408538"/>
            <a:ext cx="419745" cy="299707"/>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10" name="圖片 9"/>
          <p:cNvPicPr>
            <a:picLocks noChangeAspect="1"/>
          </p:cNvPicPr>
          <p:nvPr/>
        </p:nvPicPr>
        <p:blipFill>
          <a:blip r:embed="rId3"/>
          <a:stretch>
            <a:fillRect/>
          </a:stretch>
        </p:blipFill>
        <p:spPr>
          <a:xfrm>
            <a:off x="6007571" y="1322687"/>
            <a:ext cx="5949531" cy="4997311"/>
          </a:xfrm>
          <a:prstGeom prst="rect">
            <a:avLst/>
          </a:prstGeom>
        </p:spPr>
      </p:pic>
      <p:sp>
        <p:nvSpPr>
          <p:cNvPr id="11" name="矩形 10">
            <a:extLst>
              <a:ext uri="{FF2B5EF4-FFF2-40B4-BE49-F238E27FC236}">
                <a16:creationId xmlns:a16="http://schemas.microsoft.com/office/drawing/2014/main" xmlns="" id="{299383C2-3DAF-4A97-9280-E17B3712C433}"/>
              </a:ext>
            </a:extLst>
          </p:cNvPr>
          <p:cNvSpPr/>
          <p:nvPr/>
        </p:nvSpPr>
        <p:spPr>
          <a:xfrm>
            <a:off x="7572214" y="3521635"/>
            <a:ext cx="2424193" cy="608663"/>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extLst>
      <p:ext uri="{BB962C8B-B14F-4D97-AF65-F5344CB8AC3E}">
        <p14:creationId xmlns:p14="http://schemas.microsoft.com/office/powerpoint/2010/main" val="4174292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xmlns="" id="{8B742A1B-C2B7-49AE-84C2-72B9F6CC1913}"/>
              </a:ext>
            </a:extLst>
          </p:cNvPr>
          <p:cNvPicPr>
            <a:picLocks noChangeAspect="1"/>
          </p:cNvPicPr>
          <p:nvPr/>
        </p:nvPicPr>
        <p:blipFill rotWithShape="1">
          <a:blip r:embed="rId2"/>
          <a:srcRect l="55781" t="29499" r="23203" b="14073"/>
          <a:stretch/>
        </p:blipFill>
        <p:spPr>
          <a:xfrm>
            <a:off x="6175844" y="1864242"/>
            <a:ext cx="5558956" cy="4664346"/>
          </a:xfrm>
          <a:prstGeom prst="rect">
            <a:avLst/>
          </a:prstGeom>
        </p:spPr>
      </p:pic>
      <p:pic>
        <p:nvPicPr>
          <p:cNvPr id="13" name="圖片 12">
            <a:extLst>
              <a:ext uri="{FF2B5EF4-FFF2-40B4-BE49-F238E27FC236}">
                <a16:creationId xmlns:a16="http://schemas.microsoft.com/office/drawing/2014/main" xmlns="" id="{4D92ADF6-0E8B-4A08-B31D-BC3364A48C16}"/>
              </a:ext>
            </a:extLst>
          </p:cNvPr>
          <p:cNvPicPr>
            <a:picLocks noChangeAspect="1"/>
          </p:cNvPicPr>
          <p:nvPr/>
        </p:nvPicPr>
        <p:blipFill rotWithShape="1">
          <a:blip r:embed="rId3"/>
          <a:srcRect l="55932" t="30373" r="23221" b="14102"/>
          <a:stretch/>
        </p:blipFill>
        <p:spPr>
          <a:xfrm>
            <a:off x="457198" y="2098919"/>
            <a:ext cx="5311310" cy="4420694"/>
          </a:xfrm>
          <a:prstGeom prst="rect">
            <a:avLst/>
          </a:prstGeom>
        </p:spPr>
      </p:pic>
      <p:sp>
        <p:nvSpPr>
          <p:cNvPr id="2" name="標題 1">
            <a:extLst>
              <a:ext uri="{FF2B5EF4-FFF2-40B4-BE49-F238E27FC236}">
                <a16:creationId xmlns:a16="http://schemas.microsoft.com/office/drawing/2014/main" xmlns="" id="{D38E1C30-69A0-45BD-B86C-26756C8CF95F}"/>
              </a:ext>
            </a:extLst>
          </p:cNvPr>
          <p:cNvSpPr>
            <a:spLocks noGrp="1"/>
          </p:cNvSpPr>
          <p:nvPr>
            <p:ph type="title"/>
          </p:nvPr>
        </p:nvSpPr>
        <p:spPr/>
        <p:txBody>
          <a:bodyPr>
            <a:normAutofit/>
          </a:bodyPr>
          <a:lstStyle/>
          <a:p>
            <a:r>
              <a:rPr lang="en-US" altLang="zh-TW" sz="4400" dirty="0"/>
              <a:t>Download and Set up SDK</a:t>
            </a:r>
            <a:endParaRPr lang="zh-TW" altLang="en-US" sz="4400" dirty="0"/>
          </a:p>
        </p:txBody>
      </p:sp>
      <p:sp>
        <p:nvSpPr>
          <p:cNvPr id="5" name="矩形 4">
            <a:extLst>
              <a:ext uri="{FF2B5EF4-FFF2-40B4-BE49-F238E27FC236}">
                <a16:creationId xmlns:a16="http://schemas.microsoft.com/office/drawing/2014/main" xmlns="" id="{B1D6C0D8-6B39-48CC-89A1-17056A4F7465}"/>
              </a:ext>
            </a:extLst>
          </p:cNvPr>
          <p:cNvSpPr/>
          <p:nvPr/>
        </p:nvSpPr>
        <p:spPr>
          <a:xfrm>
            <a:off x="3217350" y="4323811"/>
            <a:ext cx="2292298" cy="2169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6" name="TextBox 21">
            <a:extLst>
              <a:ext uri="{FF2B5EF4-FFF2-40B4-BE49-F238E27FC236}">
                <a16:creationId xmlns:a16="http://schemas.microsoft.com/office/drawing/2014/main" xmlns="" id="{87061157-E9DD-49A6-ADC3-CD312317B8FF}"/>
              </a:ext>
            </a:extLst>
          </p:cNvPr>
          <p:cNvSpPr txBox="1"/>
          <p:nvPr/>
        </p:nvSpPr>
        <p:spPr>
          <a:xfrm>
            <a:off x="457200" y="1133040"/>
            <a:ext cx="10650354" cy="892552"/>
          </a:xfrm>
          <a:prstGeom prst="rect">
            <a:avLst/>
          </a:prstGeom>
          <a:noFill/>
        </p:spPr>
        <p:txBody>
          <a:bodyPr wrap="square" rtlCol="0">
            <a:spAutoFit/>
          </a:bodyPr>
          <a:lstStyle/>
          <a:p>
            <a:r>
              <a:rPr lang="en-US" altLang="zh-TW" sz="2600" dirty="0" smtClean="0"/>
              <a:t>Create </a:t>
            </a:r>
            <a:r>
              <a:rPr lang="en-US" altLang="zh-TW" sz="2600" dirty="0"/>
              <a:t>a new folder at </a:t>
            </a:r>
            <a:r>
              <a:rPr lang="en-US" altLang="zh-TW" sz="2600" dirty="0" smtClean="0"/>
              <a:t>Home/Documents</a:t>
            </a:r>
            <a:endParaRPr lang="en-US" altLang="zh-TW" sz="2600" dirty="0"/>
          </a:p>
          <a:p>
            <a:endParaRPr lang="en-US" altLang="zh-TW" sz="2600" dirty="0"/>
          </a:p>
        </p:txBody>
      </p:sp>
      <p:sp>
        <p:nvSpPr>
          <p:cNvPr id="8" name="矩形 7">
            <a:extLst>
              <a:ext uri="{FF2B5EF4-FFF2-40B4-BE49-F238E27FC236}">
                <a16:creationId xmlns:a16="http://schemas.microsoft.com/office/drawing/2014/main" xmlns="" id="{EB60D4F7-74BC-4786-A47B-AE0CF1502148}"/>
              </a:ext>
            </a:extLst>
          </p:cNvPr>
          <p:cNvSpPr/>
          <p:nvPr/>
        </p:nvSpPr>
        <p:spPr>
          <a:xfrm>
            <a:off x="10013520" y="3959817"/>
            <a:ext cx="532110" cy="236598"/>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9" name="矩形 8">
            <a:extLst>
              <a:ext uri="{FF2B5EF4-FFF2-40B4-BE49-F238E27FC236}">
                <a16:creationId xmlns:a16="http://schemas.microsoft.com/office/drawing/2014/main" xmlns="" id="{44C5C86D-6884-4392-8157-15F0CAA5F743}"/>
              </a:ext>
            </a:extLst>
          </p:cNvPr>
          <p:cNvSpPr/>
          <p:nvPr/>
        </p:nvSpPr>
        <p:spPr>
          <a:xfrm>
            <a:off x="7922774" y="4540787"/>
            <a:ext cx="605886" cy="25704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extLst>
      <p:ext uri="{BB962C8B-B14F-4D97-AF65-F5344CB8AC3E}">
        <p14:creationId xmlns:p14="http://schemas.microsoft.com/office/powerpoint/2010/main" val="4121451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892552"/>
          </a:xfrm>
          <a:prstGeom prst="rect">
            <a:avLst/>
          </a:prstGeom>
          <a:noFill/>
        </p:spPr>
        <p:txBody>
          <a:bodyPr wrap="square" rtlCol="0">
            <a:spAutoFit/>
          </a:bodyPr>
          <a:lstStyle/>
          <a:p>
            <a:r>
              <a:rPr lang="en-US" altLang="zh-TW" sz="2600" dirty="0"/>
              <a:t>Set </a:t>
            </a:r>
            <a:r>
              <a:rPr lang="en-US" altLang="zh-TW" sz="2600" dirty="0" smtClean="0"/>
              <a:t>the folder to be shared</a:t>
            </a:r>
            <a:r>
              <a:rPr lang="en-US" altLang="zh-TW" sz="2600" dirty="0"/>
              <a:t/>
            </a:r>
            <a:br>
              <a:rPr lang="en-US" altLang="zh-TW" sz="2600" dirty="0"/>
            </a:br>
            <a:endParaRPr lang="en-US" altLang="zh-TW" sz="2600" dirty="0"/>
          </a:p>
        </p:txBody>
      </p:sp>
      <p:pic>
        <p:nvPicPr>
          <p:cNvPr id="5" name="圖片 4">
            <a:extLst>
              <a:ext uri="{FF2B5EF4-FFF2-40B4-BE49-F238E27FC236}">
                <a16:creationId xmlns:a16="http://schemas.microsoft.com/office/drawing/2014/main" xmlns="" id="{595140E4-98EE-4B1D-A2E9-AFFC7B74F93A}"/>
              </a:ext>
            </a:extLst>
          </p:cNvPr>
          <p:cNvPicPr>
            <a:picLocks noChangeAspect="1"/>
          </p:cNvPicPr>
          <p:nvPr/>
        </p:nvPicPr>
        <p:blipFill rotWithShape="1">
          <a:blip r:embed="rId3"/>
          <a:srcRect l="19168" t="19264" r="61926" b="26328"/>
          <a:stretch/>
        </p:blipFill>
        <p:spPr>
          <a:xfrm>
            <a:off x="3006671" y="2007031"/>
            <a:ext cx="5176434" cy="4655197"/>
          </a:xfrm>
          <a:prstGeom prst="rect">
            <a:avLst/>
          </a:prstGeom>
        </p:spPr>
      </p:pic>
      <p:sp>
        <p:nvSpPr>
          <p:cNvPr id="4" name="矩形 3">
            <a:extLst>
              <a:ext uri="{FF2B5EF4-FFF2-40B4-BE49-F238E27FC236}">
                <a16:creationId xmlns:a16="http://schemas.microsoft.com/office/drawing/2014/main" xmlns="" id="{6115B004-DFA6-45D5-B889-3A766CB0A831}"/>
              </a:ext>
            </a:extLst>
          </p:cNvPr>
          <p:cNvSpPr/>
          <p:nvPr/>
        </p:nvSpPr>
        <p:spPr>
          <a:xfrm>
            <a:off x="3968422" y="2149671"/>
            <a:ext cx="627681" cy="333214"/>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9" name="矩形 8">
            <a:extLst>
              <a:ext uri="{FF2B5EF4-FFF2-40B4-BE49-F238E27FC236}">
                <a16:creationId xmlns:a16="http://schemas.microsoft.com/office/drawing/2014/main" xmlns="" id="{0378A9EA-C5F2-447C-B925-207132623C1E}"/>
              </a:ext>
            </a:extLst>
          </p:cNvPr>
          <p:cNvSpPr/>
          <p:nvPr/>
        </p:nvSpPr>
        <p:spPr>
          <a:xfrm>
            <a:off x="4120821" y="2953826"/>
            <a:ext cx="2985151" cy="333214"/>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2504950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892552"/>
          </a:xfrm>
          <a:prstGeom prst="rect">
            <a:avLst/>
          </a:prstGeom>
          <a:noFill/>
        </p:spPr>
        <p:txBody>
          <a:bodyPr wrap="square" rtlCol="0">
            <a:spAutoFit/>
          </a:bodyPr>
          <a:lstStyle/>
          <a:p>
            <a:r>
              <a:rPr lang="en-US" altLang="zh-TW" sz="2600" dirty="0"/>
              <a:t/>
            </a:r>
            <a:br>
              <a:rPr lang="en-US" altLang="zh-TW" sz="2600" dirty="0"/>
            </a:br>
            <a:endParaRPr lang="en-US" altLang="zh-TW" sz="2600" dirty="0"/>
          </a:p>
        </p:txBody>
      </p:sp>
      <p:pic>
        <p:nvPicPr>
          <p:cNvPr id="3" name="圖片 2">
            <a:extLst>
              <a:ext uri="{FF2B5EF4-FFF2-40B4-BE49-F238E27FC236}">
                <a16:creationId xmlns:a16="http://schemas.microsoft.com/office/drawing/2014/main" xmlns="" id="{582F1F1D-1D78-4386-8B1D-794AB429E60C}"/>
              </a:ext>
            </a:extLst>
          </p:cNvPr>
          <p:cNvPicPr>
            <a:picLocks noChangeAspect="1"/>
          </p:cNvPicPr>
          <p:nvPr/>
        </p:nvPicPr>
        <p:blipFill>
          <a:blip r:embed="rId3"/>
          <a:stretch>
            <a:fillRect/>
          </a:stretch>
        </p:blipFill>
        <p:spPr>
          <a:xfrm>
            <a:off x="2786894" y="1511387"/>
            <a:ext cx="6225370" cy="5141001"/>
          </a:xfrm>
          <a:prstGeom prst="rect">
            <a:avLst/>
          </a:prstGeom>
        </p:spPr>
      </p:pic>
      <p:sp>
        <p:nvSpPr>
          <p:cNvPr id="5" name="矩形 4">
            <a:extLst>
              <a:ext uri="{FF2B5EF4-FFF2-40B4-BE49-F238E27FC236}">
                <a16:creationId xmlns:a16="http://schemas.microsoft.com/office/drawing/2014/main" xmlns="" id="{3E5DDE61-5D5B-4955-B6A2-D3FA0E687A1F}"/>
              </a:ext>
            </a:extLst>
          </p:cNvPr>
          <p:cNvSpPr/>
          <p:nvPr/>
        </p:nvSpPr>
        <p:spPr>
          <a:xfrm>
            <a:off x="3425981" y="4287455"/>
            <a:ext cx="905795" cy="333214"/>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6" name="矩形 5">
            <a:extLst>
              <a:ext uri="{FF2B5EF4-FFF2-40B4-BE49-F238E27FC236}">
                <a16:creationId xmlns:a16="http://schemas.microsoft.com/office/drawing/2014/main" xmlns="" id="{1687B6C2-48DC-4F3B-92E0-AFA6CFE92E52}"/>
              </a:ext>
            </a:extLst>
          </p:cNvPr>
          <p:cNvSpPr/>
          <p:nvPr/>
        </p:nvSpPr>
        <p:spPr>
          <a:xfrm>
            <a:off x="8010897" y="2696704"/>
            <a:ext cx="365937" cy="309557"/>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100737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892552"/>
          </a:xfrm>
          <a:prstGeom prst="rect">
            <a:avLst/>
          </a:prstGeom>
          <a:noFill/>
        </p:spPr>
        <p:txBody>
          <a:bodyPr wrap="square" rtlCol="0">
            <a:spAutoFit/>
          </a:bodyPr>
          <a:lstStyle/>
          <a:p>
            <a:r>
              <a:rPr lang="en-US" altLang="zh-TW" sz="2600" dirty="0"/>
              <a:t/>
            </a:r>
            <a:br>
              <a:rPr lang="en-US" altLang="zh-TW" sz="2600" dirty="0"/>
            </a:br>
            <a:endParaRPr lang="en-US" altLang="zh-TW" sz="2600" dirty="0"/>
          </a:p>
        </p:txBody>
      </p:sp>
      <p:pic>
        <p:nvPicPr>
          <p:cNvPr id="3" name="圖片 2">
            <a:extLst>
              <a:ext uri="{FF2B5EF4-FFF2-40B4-BE49-F238E27FC236}">
                <a16:creationId xmlns:a16="http://schemas.microsoft.com/office/drawing/2014/main" xmlns="" id="{557E5198-E089-4F94-A354-D2504FA90F76}"/>
              </a:ext>
            </a:extLst>
          </p:cNvPr>
          <p:cNvPicPr>
            <a:picLocks noChangeAspect="1"/>
          </p:cNvPicPr>
          <p:nvPr/>
        </p:nvPicPr>
        <p:blipFill rotWithShape="1">
          <a:blip r:embed="rId3"/>
          <a:srcRect l="19449" t="19390" r="60085" b="27119"/>
          <a:stretch/>
        </p:blipFill>
        <p:spPr>
          <a:xfrm>
            <a:off x="2797443" y="1511387"/>
            <a:ext cx="6269065" cy="5120385"/>
          </a:xfrm>
          <a:prstGeom prst="rect">
            <a:avLst/>
          </a:prstGeom>
        </p:spPr>
      </p:pic>
      <p:sp>
        <p:nvSpPr>
          <p:cNvPr id="5" name="矩形 4">
            <a:extLst>
              <a:ext uri="{FF2B5EF4-FFF2-40B4-BE49-F238E27FC236}">
                <a16:creationId xmlns:a16="http://schemas.microsoft.com/office/drawing/2014/main" xmlns="" id="{FCC0A7DC-7065-4C3D-9A5E-287828E34EA9}"/>
              </a:ext>
            </a:extLst>
          </p:cNvPr>
          <p:cNvSpPr/>
          <p:nvPr/>
        </p:nvSpPr>
        <p:spPr>
          <a:xfrm>
            <a:off x="5329479" y="3704095"/>
            <a:ext cx="1668006" cy="17823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6" name="矩形 5">
            <a:extLst>
              <a:ext uri="{FF2B5EF4-FFF2-40B4-BE49-F238E27FC236}">
                <a16:creationId xmlns:a16="http://schemas.microsoft.com/office/drawing/2014/main" xmlns="" id="{1EFFAF04-7225-4634-9F40-E6B0A97C2BFC}"/>
              </a:ext>
            </a:extLst>
          </p:cNvPr>
          <p:cNvSpPr/>
          <p:nvPr/>
        </p:nvSpPr>
        <p:spPr>
          <a:xfrm>
            <a:off x="6822482" y="3428999"/>
            <a:ext cx="175003" cy="16488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2326773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892552"/>
          </a:xfrm>
          <a:prstGeom prst="rect">
            <a:avLst/>
          </a:prstGeom>
          <a:noFill/>
        </p:spPr>
        <p:txBody>
          <a:bodyPr wrap="square" rtlCol="0">
            <a:spAutoFit/>
          </a:bodyPr>
          <a:lstStyle/>
          <a:p>
            <a:r>
              <a:rPr lang="en-US" altLang="zh-TW" sz="2600" dirty="0" smtClean="0"/>
              <a:t>Path </a:t>
            </a:r>
            <a:r>
              <a:rPr lang="en-US" altLang="zh-TW" sz="2600" dirty="0"/>
              <a:t>C:\cygwin64\usr\workshop</a:t>
            </a:r>
            <a:br>
              <a:rPr lang="en-US" altLang="zh-TW" sz="2600" dirty="0"/>
            </a:br>
            <a:endParaRPr lang="en-US" altLang="zh-TW" sz="2600" dirty="0"/>
          </a:p>
        </p:txBody>
      </p:sp>
      <p:pic>
        <p:nvPicPr>
          <p:cNvPr id="3" name="圖片 2">
            <a:extLst>
              <a:ext uri="{FF2B5EF4-FFF2-40B4-BE49-F238E27FC236}">
                <a16:creationId xmlns:a16="http://schemas.microsoft.com/office/drawing/2014/main" xmlns="" id="{2777BA71-11D5-43C9-A0F5-38B265AE4F1D}"/>
              </a:ext>
            </a:extLst>
          </p:cNvPr>
          <p:cNvPicPr>
            <a:picLocks noChangeAspect="1"/>
          </p:cNvPicPr>
          <p:nvPr/>
        </p:nvPicPr>
        <p:blipFill rotWithShape="1">
          <a:blip r:embed="rId3"/>
          <a:srcRect l="15445" t="17558" r="58941" b="23097"/>
          <a:stretch/>
        </p:blipFill>
        <p:spPr>
          <a:xfrm>
            <a:off x="2575601" y="1957663"/>
            <a:ext cx="6243193" cy="4520204"/>
          </a:xfrm>
          <a:prstGeom prst="rect">
            <a:avLst/>
          </a:prstGeom>
        </p:spPr>
      </p:pic>
      <p:sp>
        <p:nvSpPr>
          <p:cNvPr id="5" name="矩形 4">
            <a:extLst>
              <a:ext uri="{FF2B5EF4-FFF2-40B4-BE49-F238E27FC236}">
                <a16:creationId xmlns:a16="http://schemas.microsoft.com/office/drawing/2014/main" xmlns="" id="{C3FFB571-5E15-4859-B304-B420A7E9D3E1}"/>
              </a:ext>
            </a:extLst>
          </p:cNvPr>
          <p:cNvSpPr/>
          <p:nvPr/>
        </p:nvSpPr>
        <p:spPr>
          <a:xfrm>
            <a:off x="7237707" y="5742122"/>
            <a:ext cx="681927" cy="2169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3524118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892552"/>
          </a:xfrm>
          <a:prstGeom prst="rect">
            <a:avLst/>
          </a:prstGeom>
          <a:noFill/>
        </p:spPr>
        <p:txBody>
          <a:bodyPr wrap="square" rtlCol="0">
            <a:spAutoFit/>
          </a:bodyPr>
          <a:lstStyle/>
          <a:p>
            <a:r>
              <a:rPr lang="en-US" altLang="zh-TW" sz="2600" dirty="0"/>
              <a:t/>
            </a:r>
            <a:br>
              <a:rPr lang="en-US" altLang="zh-TW" sz="2600" dirty="0"/>
            </a:br>
            <a:endParaRPr lang="en-US" altLang="zh-TW" sz="2600" dirty="0"/>
          </a:p>
        </p:txBody>
      </p:sp>
      <p:pic>
        <p:nvPicPr>
          <p:cNvPr id="3" name="圖片 2">
            <a:extLst>
              <a:ext uri="{FF2B5EF4-FFF2-40B4-BE49-F238E27FC236}">
                <a16:creationId xmlns:a16="http://schemas.microsoft.com/office/drawing/2014/main" xmlns="" id="{A132B21D-B72D-4305-87B5-1862F9E2982D}"/>
              </a:ext>
            </a:extLst>
          </p:cNvPr>
          <p:cNvPicPr>
            <a:picLocks noChangeAspect="1"/>
          </p:cNvPicPr>
          <p:nvPr/>
        </p:nvPicPr>
        <p:blipFill>
          <a:blip r:embed="rId3"/>
          <a:stretch>
            <a:fillRect/>
          </a:stretch>
        </p:blipFill>
        <p:spPr>
          <a:xfrm>
            <a:off x="2328863" y="1390850"/>
            <a:ext cx="6166210" cy="5238550"/>
          </a:xfrm>
          <a:prstGeom prst="rect">
            <a:avLst/>
          </a:prstGeom>
        </p:spPr>
      </p:pic>
      <p:sp>
        <p:nvSpPr>
          <p:cNvPr id="5" name="矩形 4">
            <a:extLst>
              <a:ext uri="{FF2B5EF4-FFF2-40B4-BE49-F238E27FC236}">
                <a16:creationId xmlns:a16="http://schemas.microsoft.com/office/drawing/2014/main" xmlns="" id="{3169D0F8-D94C-4ABA-BED9-B7C5767C4421}"/>
              </a:ext>
            </a:extLst>
          </p:cNvPr>
          <p:cNvSpPr/>
          <p:nvPr/>
        </p:nvSpPr>
        <p:spPr>
          <a:xfrm>
            <a:off x="6594527" y="5788617"/>
            <a:ext cx="681927" cy="2169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6" name="矩形 5">
            <a:extLst>
              <a:ext uri="{FF2B5EF4-FFF2-40B4-BE49-F238E27FC236}">
                <a16:creationId xmlns:a16="http://schemas.microsoft.com/office/drawing/2014/main" xmlns="" id="{D1574642-974B-4E44-A5B0-F408A48C7888}"/>
              </a:ext>
            </a:extLst>
          </p:cNvPr>
          <p:cNvSpPr/>
          <p:nvPr/>
        </p:nvSpPr>
        <p:spPr>
          <a:xfrm>
            <a:off x="4874215" y="3879302"/>
            <a:ext cx="681927" cy="2169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7" name="矩形 6">
            <a:extLst>
              <a:ext uri="{FF2B5EF4-FFF2-40B4-BE49-F238E27FC236}">
                <a16:creationId xmlns:a16="http://schemas.microsoft.com/office/drawing/2014/main" xmlns="" id="{4DA7EDBC-4FAF-4884-AD07-8C79A4844EA1}"/>
              </a:ext>
            </a:extLst>
          </p:cNvPr>
          <p:cNvSpPr/>
          <p:nvPr/>
        </p:nvSpPr>
        <p:spPr>
          <a:xfrm>
            <a:off x="4874214" y="4237086"/>
            <a:ext cx="681927" cy="2169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290388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892552"/>
          </a:xfrm>
          <a:prstGeom prst="rect">
            <a:avLst/>
          </a:prstGeom>
          <a:noFill/>
        </p:spPr>
        <p:txBody>
          <a:bodyPr wrap="square" rtlCol="0">
            <a:spAutoFit/>
          </a:bodyPr>
          <a:lstStyle/>
          <a:p>
            <a:r>
              <a:rPr lang="en-US" altLang="zh-TW" sz="2600" dirty="0"/>
              <a:t/>
            </a:r>
            <a:br>
              <a:rPr lang="en-US" altLang="zh-TW" sz="2600" dirty="0"/>
            </a:br>
            <a:endParaRPr lang="en-US" altLang="zh-TW" sz="2600" dirty="0"/>
          </a:p>
        </p:txBody>
      </p:sp>
      <p:pic>
        <p:nvPicPr>
          <p:cNvPr id="3" name="圖片 2">
            <a:extLst>
              <a:ext uri="{FF2B5EF4-FFF2-40B4-BE49-F238E27FC236}">
                <a16:creationId xmlns:a16="http://schemas.microsoft.com/office/drawing/2014/main" xmlns="" id="{E70C0C5A-070E-4A5E-91DB-E509527E95A5}"/>
              </a:ext>
            </a:extLst>
          </p:cNvPr>
          <p:cNvPicPr>
            <a:picLocks noChangeAspect="1"/>
          </p:cNvPicPr>
          <p:nvPr/>
        </p:nvPicPr>
        <p:blipFill>
          <a:blip r:embed="rId3"/>
          <a:stretch>
            <a:fillRect/>
          </a:stretch>
        </p:blipFill>
        <p:spPr>
          <a:xfrm>
            <a:off x="2752297" y="1390850"/>
            <a:ext cx="6060159" cy="5161794"/>
          </a:xfrm>
          <a:prstGeom prst="rect">
            <a:avLst/>
          </a:prstGeom>
        </p:spPr>
      </p:pic>
      <p:sp>
        <p:nvSpPr>
          <p:cNvPr id="5" name="矩形 4">
            <a:extLst>
              <a:ext uri="{FF2B5EF4-FFF2-40B4-BE49-F238E27FC236}">
                <a16:creationId xmlns:a16="http://schemas.microsoft.com/office/drawing/2014/main" xmlns="" id="{2E815091-112A-4AE5-97FE-A21BF7837D87}"/>
              </a:ext>
            </a:extLst>
          </p:cNvPr>
          <p:cNvSpPr/>
          <p:nvPr/>
        </p:nvSpPr>
        <p:spPr>
          <a:xfrm>
            <a:off x="6897647" y="5672637"/>
            <a:ext cx="681927" cy="2169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3237721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6878" y="1390850"/>
            <a:ext cx="10650354" cy="892552"/>
          </a:xfrm>
          <a:prstGeom prst="rect">
            <a:avLst/>
          </a:prstGeom>
          <a:noFill/>
        </p:spPr>
        <p:txBody>
          <a:bodyPr wrap="square" rtlCol="0">
            <a:spAutoFit/>
          </a:bodyPr>
          <a:lstStyle/>
          <a:p>
            <a:r>
              <a:rPr lang="en-US" altLang="zh-TW" sz="2600" dirty="0"/>
              <a:t>Restart </a:t>
            </a:r>
            <a:br>
              <a:rPr lang="en-US" altLang="zh-TW" sz="2600" dirty="0"/>
            </a:br>
            <a:endParaRPr lang="en-US" altLang="zh-TW" sz="2600" dirty="0"/>
          </a:p>
        </p:txBody>
      </p:sp>
      <p:pic>
        <p:nvPicPr>
          <p:cNvPr id="3" name="圖片 2">
            <a:extLst>
              <a:ext uri="{FF2B5EF4-FFF2-40B4-BE49-F238E27FC236}">
                <a16:creationId xmlns:a16="http://schemas.microsoft.com/office/drawing/2014/main" xmlns="" id="{E481DE18-E9B3-454E-AB90-27C4BEB2AED2}"/>
              </a:ext>
            </a:extLst>
          </p:cNvPr>
          <p:cNvPicPr>
            <a:picLocks noChangeAspect="1"/>
          </p:cNvPicPr>
          <p:nvPr/>
        </p:nvPicPr>
        <p:blipFill rotWithShape="1">
          <a:blip r:embed="rId3"/>
          <a:srcRect l="19322" t="19593" r="59958" b="25491"/>
          <a:stretch/>
        </p:blipFill>
        <p:spPr>
          <a:xfrm>
            <a:off x="456878" y="1837126"/>
            <a:ext cx="5827364" cy="4826344"/>
          </a:xfrm>
          <a:prstGeom prst="rect">
            <a:avLst/>
          </a:prstGeom>
        </p:spPr>
      </p:pic>
      <p:sp>
        <p:nvSpPr>
          <p:cNvPr id="6" name="矩形 5">
            <a:extLst>
              <a:ext uri="{FF2B5EF4-FFF2-40B4-BE49-F238E27FC236}">
                <a16:creationId xmlns:a16="http://schemas.microsoft.com/office/drawing/2014/main" xmlns="" id="{AB80B17B-FF8A-4A9E-BEF3-4764A4B3BE1A}"/>
              </a:ext>
            </a:extLst>
          </p:cNvPr>
          <p:cNvSpPr/>
          <p:nvPr/>
        </p:nvSpPr>
        <p:spPr>
          <a:xfrm>
            <a:off x="4231035" y="4466111"/>
            <a:ext cx="898904" cy="2169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7" name="矩形 6">
            <a:extLst>
              <a:ext uri="{FF2B5EF4-FFF2-40B4-BE49-F238E27FC236}">
                <a16:creationId xmlns:a16="http://schemas.microsoft.com/office/drawing/2014/main" xmlns="" id="{D6E2C46E-E42B-40D5-B535-169BBA3D53C5}"/>
              </a:ext>
            </a:extLst>
          </p:cNvPr>
          <p:cNvSpPr/>
          <p:nvPr/>
        </p:nvSpPr>
        <p:spPr>
          <a:xfrm>
            <a:off x="5855775" y="2121165"/>
            <a:ext cx="240225" cy="1986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9" name="圖片 8">
            <a:extLst>
              <a:ext uri="{FF2B5EF4-FFF2-40B4-BE49-F238E27FC236}">
                <a16:creationId xmlns:a16="http://schemas.microsoft.com/office/drawing/2014/main" xmlns="" id="{DD02EE66-9A0D-4067-85E5-0C25B693A5D1}"/>
              </a:ext>
            </a:extLst>
          </p:cNvPr>
          <p:cNvPicPr>
            <a:picLocks noChangeAspect="1"/>
          </p:cNvPicPr>
          <p:nvPr/>
        </p:nvPicPr>
        <p:blipFill>
          <a:blip r:embed="rId4"/>
          <a:stretch>
            <a:fillRect/>
          </a:stretch>
        </p:blipFill>
        <p:spPr>
          <a:xfrm>
            <a:off x="6463424" y="1837126"/>
            <a:ext cx="5131582" cy="4266780"/>
          </a:xfrm>
          <a:prstGeom prst="rect">
            <a:avLst/>
          </a:prstGeom>
        </p:spPr>
      </p:pic>
      <p:sp>
        <p:nvSpPr>
          <p:cNvPr id="8" name="矩形 7">
            <a:extLst>
              <a:ext uri="{FF2B5EF4-FFF2-40B4-BE49-F238E27FC236}">
                <a16:creationId xmlns:a16="http://schemas.microsoft.com/office/drawing/2014/main" xmlns="" id="{16619F07-9CD4-4DDF-B2B5-678EBF537D67}"/>
              </a:ext>
            </a:extLst>
          </p:cNvPr>
          <p:cNvSpPr/>
          <p:nvPr/>
        </p:nvSpPr>
        <p:spPr>
          <a:xfrm>
            <a:off x="8579763" y="4354401"/>
            <a:ext cx="898904" cy="2169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 name="圖片 3"/>
          <p:cNvPicPr>
            <a:picLocks noChangeAspect="1"/>
          </p:cNvPicPr>
          <p:nvPr/>
        </p:nvPicPr>
        <p:blipFill>
          <a:blip r:embed="rId5"/>
          <a:stretch>
            <a:fillRect/>
          </a:stretch>
        </p:blipFill>
        <p:spPr>
          <a:xfrm>
            <a:off x="1740415" y="1499191"/>
            <a:ext cx="356397" cy="301567"/>
          </a:xfrm>
          <a:prstGeom prst="rect">
            <a:avLst/>
          </a:prstGeom>
        </p:spPr>
      </p:pic>
    </p:spTree>
    <p:custDataLst>
      <p:tags r:id="rId1"/>
    </p:custDataLst>
    <p:extLst>
      <p:ext uri="{BB962C8B-B14F-4D97-AF65-F5344CB8AC3E}">
        <p14:creationId xmlns:p14="http://schemas.microsoft.com/office/powerpoint/2010/main" val="251671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p:txBody>
          <a:bodyPr>
            <a:normAutofit/>
          </a:bodyPr>
          <a:lstStyle/>
          <a:p>
            <a:r>
              <a:rPr lang="en-US" sz="4400" dirty="0"/>
              <a:t>Project Development Flow</a:t>
            </a:r>
          </a:p>
        </p:txBody>
      </p:sp>
      <p:sp>
        <p:nvSpPr>
          <p:cNvPr id="7" name="Rectangle: Rounded Corners 6">
            <a:extLst>
              <a:ext uri="{FF2B5EF4-FFF2-40B4-BE49-F238E27FC236}">
                <a16:creationId xmlns:a16="http://schemas.microsoft.com/office/drawing/2014/main" xmlns="" id="{E9F5A32B-B941-4D4B-A43A-AE438AC531B7}"/>
              </a:ext>
            </a:extLst>
          </p:cNvPr>
          <p:cNvSpPr/>
          <p:nvPr/>
        </p:nvSpPr>
        <p:spPr>
          <a:xfrm>
            <a:off x="963507" y="1051204"/>
            <a:ext cx="2489200" cy="17119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TensorFlow</a:t>
            </a:r>
          </a:p>
          <a:p>
            <a:pPr algn="ctr"/>
            <a:r>
              <a:rPr lang="en-US" altLang="zh-TW" sz="2600" dirty="0"/>
              <a:t>Model</a:t>
            </a:r>
          </a:p>
          <a:p>
            <a:pPr algn="ctr"/>
            <a:r>
              <a:rPr lang="en-US" altLang="zh-TW" sz="2600" dirty="0"/>
              <a:t>Development</a:t>
            </a:r>
            <a:endParaRPr lang="zh-TW" altLang="en-US" sz="2600" dirty="0"/>
          </a:p>
        </p:txBody>
      </p:sp>
      <p:sp>
        <p:nvSpPr>
          <p:cNvPr id="8" name="Rectangle: Rounded Corners 7">
            <a:extLst>
              <a:ext uri="{FF2B5EF4-FFF2-40B4-BE49-F238E27FC236}">
                <a16:creationId xmlns:a16="http://schemas.microsoft.com/office/drawing/2014/main" xmlns="" id="{CB20FA52-4A33-4A23-AF31-1F0D22A5D548}"/>
              </a:ext>
            </a:extLst>
          </p:cNvPr>
          <p:cNvSpPr/>
          <p:nvPr/>
        </p:nvSpPr>
        <p:spPr>
          <a:xfrm>
            <a:off x="4851400"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Firmware</a:t>
            </a:r>
          </a:p>
          <a:p>
            <a:pPr algn="ctr"/>
            <a:r>
              <a:rPr lang="en-US" altLang="zh-TW" sz="2600" dirty="0"/>
              <a:t>Development</a:t>
            </a:r>
            <a:endParaRPr lang="zh-TW" altLang="en-US" sz="2600" dirty="0"/>
          </a:p>
        </p:txBody>
      </p:sp>
      <p:sp>
        <p:nvSpPr>
          <p:cNvPr id="9" name="Rectangle: Rounded Corners 8">
            <a:extLst>
              <a:ext uri="{FF2B5EF4-FFF2-40B4-BE49-F238E27FC236}">
                <a16:creationId xmlns:a16="http://schemas.microsoft.com/office/drawing/2014/main" xmlns="" id="{0E07D017-3E9C-4B36-A557-C20264886797}"/>
              </a:ext>
            </a:extLst>
          </p:cNvPr>
          <p:cNvSpPr/>
          <p:nvPr/>
        </p:nvSpPr>
        <p:spPr>
          <a:xfrm>
            <a:off x="8739293"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Run / Update</a:t>
            </a:r>
          </a:p>
          <a:p>
            <a:pPr algn="ctr"/>
            <a:r>
              <a:rPr lang="en-US" altLang="zh-TW" sz="2600" dirty="0"/>
              <a:t>Application</a:t>
            </a:r>
          </a:p>
          <a:p>
            <a:pPr algn="ctr"/>
            <a:r>
              <a:rPr lang="en-US" altLang="zh-TW" sz="2600" dirty="0"/>
              <a:t>On WE-I</a:t>
            </a:r>
            <a:endParaRPr lang="zh-TW" altLang="en-US" sz="2600" dirty="0"/>
          </a:p>
        </p:txBody>
      </p:sp>
      <p:cxnSp>
        <p:nvCxnSpPr>
          <p:cNvPr id="12" name="Straight Arrow Connector 11">
            <a:extLst>
              <a:ext uri="{FF2B5EF4-FFF2-40B4-BE49-F238E27FC236}">
                <a16:creationId xmlns:a16="http://schemas.microsoft.com/office/drawing/2014/main" xmlns="" id="{5CDAEF96-3BB7-4FD0-B7B3-9997EFA03BE6}"/>
              </a:ext>
            </a:extLst>
          </p:cNvPr>
          <p:cNvCxnSpPr>
            <a:cxnSpLocks/>
            <a:stCxn id="7" idx="3"/>
            <a:endCxn id="8" idx="1"/>
          </p:cNvCxnSpPr>
          <p:nvPr/>
        </p:nvCxnSpPr>
        <p:spPr>
          <a:xfrm>
            <a:off x="3452707" y="1907184"/>
            <a:ext cx="1398693" cy="18136"/>
          </a:xfrm>
          <a:prstGeom prst="straightConnector1">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xmlns="" id="{0CD9E5D4-24A3-4FC5-BDF8-134E6A600993}"/>
              </a:ext>
            </a:extLst>
          </p:cNvPr>
          <p:cNvCxnSpPr>
            <a:cxnSpLocks/>
            <a:stCxn id="8" idx="3"/>
            <a:endCxn id="9" idx="1"/>
          </p:cNvCxnSpPr>
          <p:nvPr/>
        </p:nvCxnSpPr>
        <p:spPr>
          <a:xfrm>
            <a:off x="7340600" y="1925320"/>
            <a:ext cx="139869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xmlns="" id="{DD27EA58-3006-4895-9DC5-BE101DB139BF}"/>
              </a:ext>
            </a:extLst>
          </p:cNvPr>
          <p:cNvCxnSpPr>
            <a:cxnSpLocks/>
            <a:stCxn id="8" idx="2"/>
            <a:endCxn id="7" idx="2"/>
          </p:cNvCxnSpPr>
          <p:nvPr/>
        </p:nvCxnSpPr>
        <p:spPr>
          <a:xfrm rot="5400000" flipH="1">
            <a:off x="4142986" y="828286"/>
            <a:ext cx="18136" cy="3887893"/>
          </a:xfrm>
          <a:prstGeom prst="bentConnector3">
            <a:avLst>
              <a:gd name="adj1" fmla="val -2754384"/>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xmlns="" id="{27E9FCA9-9BE5-46B8-B7AA-666448B16AAB}"/>
              </a:ext>
            </a:extLst>
          </p:cNvPr>
          <p:cNvSpPr txBox="1"/>
          <p:nvPr/>
        </p:nvSpPr>
        <p:spPr>
          <a:xfrm>
            <a:off x="7278701" y="1106161"/>
            <a:ext cx="1497754" cy="769441"/>
          </a:xfrm>
          <a:prstGeom prst="rect">
            <a:avLst/>
          </a:prstGeom>
          <a:noFill/>
        </p:spPr>
        <p:txBody>
          <a:bodyPr wrap="square" rtlCol="0">
            <a:spAutoFit/>
          </a:bodyPr>
          <a:lstStyle/>
          <a:p>
            <a:pPr algn="ctr"/>
            <a:r>
              <a:rPr lang="en-US" altLang="zh-TW" sz="2200" dirty="0"/>
              <a:t>Download</a:t>
            </a:r>
            <a:br>
              <a:rPr lang="en-US" altLang="zh-TW" sz="2200" dirty="0"/>
            </a:br>
            <a:r>
              <a:rPr lang="en-US" altLang="zh-TW" sz="2200" dirty="0" err="1"/>
              <a:t>img</a:t>
            </a:r>
            <a:r>
              <a:rPr lang="en-US" altLang="zh-TW" sz="2200" dirty="0"/>
              <a:t> file</a:t>
            </a:r>
            <a:endParaRPr lang="zh-TW" altLang="en-US" sz="2200" dirty="0"/>
          </a:p>
        </p:txBody>
      </p:sp>
      <p:sp>
        <p:nvSpPr>
          <p:cNvPr id="32" name="TextBox 31">
            <a:extLst>
              <a:ext uri="{FF2B5EF4-FFF2-40B4-BE49-F238E27FC236}">
                <a16:creationId xmlns:a16="http://schemas.microsoft.com/office/drawing/2014/main" xmlns="" id="{DC19F488-B35E-4CFE-BE89-C45FD14934ED}"/>
              </a:ext>
            </a:extLst>
          </p:cNvPr>
          <p:cNvSpPr txBox="1"/>
          <p:nvPr/>
        </p:nvSpPr>
        <p:spPr>
          <a:xfrm>
            <a:off x="7291069" y="2836309"/>
            <a:ext cx="1497754" cy="430887"/>
          </a:xfrm>
          <a:prstGeom prst="rect">
            <a:avLst/>
          </a:prstGeom>
          <a:noFill/>
        </p:spPr>
        <p:txBody>
          <a:bodyPr wrap="square" rtlCol="0">
            <a:spAutoFit/>
          </a:bodyPr>
          <a:lstStyle/>
          <a:p>
            <a:pPr algn="ctr"/>
            <a:r>
              <a:rPr lang="en-US" altLang="zh-TW" sz="2200" dirty="0"/>
              <a:t>Debug</a:t>
            </a:r>
            <a:endParaRPr lang="zh-TW" altLang="en-US" sz="2200" dirty="0"/>
          </a:p>
        </p:txBody>
      </p:sp>
      <p:sp>
        <p:nvSpPr>
          <p:cNvPr id="33" name="TextBox 32">
            <a:extLst>
              <a:ext uri="{FF2B5EF4-FFF2-40B4-BE49-F238E27FC236}">
                <a16:creationId xmlns:a16="http://schemas.microsoft.com/office/drawing/2014/main" xmlns="" id="{4172700A-A351-43CA-BD5E-BE3E216EBDD6}"/>
              </a:ext>
            </a:extLst>
          </p:cNvPr>
          <p:cNvSpPr txBox="1"/>
          <p:nvPr/>
        </p:nvSpPr>
        <p:spPr>
          <a:xfrm>
            <a:off x="3364676" y="1484878"/>
            <a:ext cx="1497754" cy="430887"/>
          </a:xfrm>
          <a:prstGeom prst="rect">
            <a:avLst/>
          </a:prstGeom>
          <a:noFill/>
        </p:spPr>
        <p:txBody>
          <a:bodyPr wrap="square" rtlCol="0">
            <a:spAutoFit/>
          </a:bodyPr>
          <a:lstStyle/>
          <a:p>
            <a:pPr algn="ctr"/>
            <a:r>
              <a:rPr lang="en-US" altLang="zh-TW" sz="2200" dirty="0">
                <a:solidFill>
                  <a:schemeClr val="bg1">
                    <a:lumMod val="95000"/>
                  </a:schemeClr>
                </a:solidFill>
              </a:rPr>
              <a:t>Convert</a:t>
            </a:r>
            <a:endParaRPr lang="zh-TW" altLang="en-US" sz="2200" dirty="0">
              <a:solidFill>
                <a:schemeClr val="bg1">
                  <a:lumMod val="95000"/>
                </a:schemeClr>
              </a:solidFill>
            </a:endParaRPr>
          </a:p>
        </p:txBody>
      </p:sp>
      <p:graphicFrame>
        <p:nvGraphicFramePr>
          <p:cNvPr id="36" name="Table 36">
            <a:extLst>
              <a:ext uri="{FF2B5EF4-FFF2-40B4-BE49-F238E27FC236}">
                <a16:creationId xmlns:a16="http://schemas.microsoft.com/office/drawing/2014/main" xmlns="" id="{8B71179A-D190-4D91-BF92-75193C3EF560}"/>
              </a:ext>
            </a:extLst>
          </p:cNvPr>
          <p:cNvGraphicFramePr>
            <a:graphicFrameLocks noGrp="1"/>
          </p:cNvGraphicFramePr>
          <p:nvPr/>
        </p:nvGraphicFramePr>
        <p:xfrm>
          <a:off x="457200" y="3460752"/>
          <a:ext cx="11228492" cy="3140723"/>
        </p:xfrm>
        <a:graphic>
          <a:graphicData uri="http://schemas.openxmlformats.org/drawingml/2006/table">
            <a:tbl>
              <a:tblPr firstRow="1" bandRow="1">
                <a:tableStyleId>{5C22544A-7EE6-4342-B048-85BDC9FD1C3A}</a:tableStyleId>
              </a:tblPr>
              <a:tblGrid>
                <a:gridCol w="2181225">
                  <a:extLst>
                    <a:ext uri="{9D8B030D-6E8A-4147-A177-3AD203B41FA5}">
                      <a16:colId xmlns:a16="http://schemas.microsoft.com/office/drawing/2014/main" xmlns="" val="648957265"/>
                    </a:ext>
                  </a:extLst>
                </a:gridCol>
                <a:gridCol w="3219450">
                  <a:extLst>
                    <a:ext uri="{9D8B030D-6E8A-4147-A177-3AD203B41FA5}">
                      <a16:colId xmlns:a16="http://schemas.microsoft.com/office/drawing/2014/main" xmlns="" val="624020875"/>
                    </a:ext>
                  </a:extLst>
                </a:gridCol>
                <a:gridCol w="3552825">
                  <a:extLst>
                    <a:ext uri="{9D8B030D-6E8A-4147-A177-3AD203B41FA5}">
                      <a16:colId xmlns:a16="http://schemas.microsoft.com/office/drawing/2014/main" xmlns="" val="2209684831"/>
                    </a:ext>
                  </a:extLst>
                </a:gridCol>
                <a:gridCol w="2274992">
                  <a:extLst>
                    <a:ext uri="{9D8B030D-6E8A-4147-A177-3AD203B41FA5}">
                      <a16:colId xmlns:a16="http://schemas.microsoft.com/office/drawing/2014/main" xmlns="" val="2950162006"/>
                    </a:ext>
                  </a:extLst>
                </a:gridCol>
              </a:tblGrid>
              <a:tr h="984026">
                <a:tc>
                  <a:txBody>
                    <a:bodyPr/>
                    <a:lstStyle/>
                    <a:p>
                      <a:pPr algn="ctr"/>
                      <a:r>
                        <a:rPr lang="en-US" altLang="zh-TW" sz="2200" dirty="0">
                          <a:solidFill>
                            <a:schemeClr val="tx1"/>
                          </a:solidFill>
                        </a:rPr>
                        <a:t>Stage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TensorFlow</a:t>
                      </a:r>
                    </a:p>
                    <a:p>
                      <a:pPr algn="ctr"/>
                      <a:r>
                        <a:rPr lang="en-US" altLang="zh-TW" sz="2200" dirty="0">
                          <a:solidFill>
                            <a:schemeClr val="bg1">
                              <a:lumMod val="95000"/>
                            </a:schemeClr>
                          </a:solidFill>
                        </a:rPr>
                        <a:t>Model</a:t>
                      </a:r>
                    </a:p>
                    <a:p>
                      <a:pPr algn="ctr"/>
                      <a:r>
                        <a:rPr lang="en-US" altLang="zh-TW" sz="2200" dirty="0">
                          <a:solidFill>
                            <a:schemeClr val="bg1">
                              <a:lumMod val="95000"/>
                            </a:schemeClr>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Firmware</a:t>
                      </a:r>
                    </a:p>
                    <a:p>
                      <a:pPr algn="ctr"/>
                      <a:r>
                        <a:rPr lang="en-US" altLang="zh-TW" sz="2200" dirty="0">
                          <a:solidFill>
                            <a:schemeClr val="tx1"/>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Run / Update</a:t>
                      </a:r>
                    </a:p>
                    <a:p>
                      <a:pPr algn="ctr"/>
                      <a:r>
                        <a:rPr lang="en-US" altLang="zh-TW" sz="2200" dirty="0">
                          <a:solidFill>
                            <a:schemeClr val="tx1"/>
                          </a:solidFill>
                        </a:rPr>
                        <a:t>Application</a:t>
                      </a:r>
                    </a:p>
                    <a:p>
                      <a:pPr algn="ctr"/>
                      <a:r>
                        <a:rPr lang="en-US" altLang="zh-TW" sz="2200" dirty="0">
                          <a:solidFill>
                            <a:schemeClr val="tx1"/>
                          </a:solidFill>
                        </a:rPr>
                        <a:t>On WE-I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530618991"/>
                  </a:ext>
                </a:extLst>
              </a:tr>
              <a:tr h="9840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tx1"/>
                          </a:solidFill>
                        </a:rPr>
                        <a:t>Tool</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Anaconda</a:t>
                      </a:r>
                    </a:p>
                    <a:p>
                      <a:pPr algn="ctr"/>
                      <a:r>
                        <a:rPr lang="en-US" altLang="zh-TW" sz="2200" dirty="0">
                          <a:solidFill>
                            <a:schemeClr val="bg1">
                              <a:lumMod val="95000"/>
                            </a:schemeClr>
                          </a:solidFill>
                        </a:rPr>
                        <a:t>Cygwin</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Cygwin</a:t>
                      </a:r>
                    </a:p>
                    <a:p>
                      <a:pPr algn="ctr"/>
                      <a:r>
                        <a:rPr lang="en-US" altLang="zh-TW" sz="2200" dirty="0" err="1">
                          <a:solidFill>
                            <a:schemeClr val="tx1"/>
                          </a:solidFill>
                        </a:rPr>
                        <a:t>Metaware</a:t>
                      </a:r>
                      <a:r>
                        <a:rPr lang="en-US" altLang="zh-TW" sz="2200" dirty="0">
                          <a:solidFill>
                            <a:schemeClr val="tx1"/>
                          </a:solidFill>
                        </a:rPr>
                        <a:t> or ARC GNU </a:t>
                      </a:r>
                    </a:p>
                    <a:p>
                      <a:pPr algn="ctr"/>
                      <a:r>
                        <a:rPr lang="en-US" altLang="zh-TW" sz="2200" dirty="0">
                          <a:solidFill>
                            <a:schemeClr val="tx1"/>
                          </a:solidFill>
                        </a:rPr>
                        <a:t>VirtualBox (Ubuntu 20.04)</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Tera Term</a:t>
                      </a:r>
                      <a:br>
                        <a:rPr lang="en-US" altLang="zh-TW" sz="2200" dirty="0">
                          <a:solidFill>
                            <a:schemeClr val="tx1"/>
                          </a:solidFill>
                        </a:rPr>
                      </a:br>
                      <a:r>
                        <a:rPr lang="en-US" altLang="zh-TW" sz="2200" dirty="0">
                          <a:solidFill>
                            <a:schemeClr val="tx1"/>
                          </a:solidFill>
                        </a:rPr>
                        <a:t>USB Micro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37702073"/>
                  </a:ext>
                </a:extLst>
              </a:tr>
              <a:tr h="946163">
                <a:tc>
                  <a:txBody>
                    <a:bodyPr/>
                    <a:lstStyle/>
                    <a:p>
                      <a:pPr algn="ctr"/>
                      <a:r>
                        <a:rPr lang="en-US" altLang="zh-TW" sz="2200" dirty="0">
                          <a:solidFill>
                            <a:schemeClr val="tx1"/>
                          </a:solidFill>
                        </a:rPr>
                        <a:t>Language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bg1">
                              <a:lumMod val="95000"/>
                            </a:schemeClr>
                          </a:solidFill>
                        </a:rPr>
                        <a:t>Python 3</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t>C language</a:t>
                      </a:r>
                      <a:br>
                        <a:rPr lang="en-US" altLang="zh-TW" sz="2200" dirty="0"/>
                      </a:br>
                      <a:r>
                        <a:rPr lang="en-US" altLang="zh-TW" sz="2200" dirty="0"/>
                        <a:t>C++ language</a:t>
                      </a:r>
                      <a:endParaRPr lang="zh-TW" altLang="en-US"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722562035"/>
                  </a:ext>
                </a:extLst>
              </a:tr>
            </a:tbl>
          </a:graphicData>
        </a:graphic>
      </p:graphicFrame>
      <p:cxnSp>
        <p:nvCxnSpPr>
          <p:cNvPr id="19" name="Connector: Elbow 18">
            <a:extLst>
              <a:ext uri="{FF2B5EF4-FFF2-40B4-BE49-F238E27FC236}">
                <a16:creationId xmlns:a16="http://schemas.microsoft.com/office/drawing/2014/main" xmlns="" id="{E9BB7FF4-62E3-4AA1-9125-043BCF80A50D}"/>
              </a:ext>
            </a:extLst>
          </p:cNvPr>
          <p:cNvCxnSpPr>
            <a:stCxn id="9" idx="2"/>
            <a:endCxn id="8" idx="2"/>
          </p:cNvCxnSpPr>
          <p:nvPr/>
        </p:nvCxnSpPr>
        <p:spPr>
          <a:xfrm rot="5400000">
            <a:off x="8039947" y="837354"/>
            <a:ext cx="12700" cy="3887893"/>
          </a:xfrm>
          <a:prstGeom prst="bentConnector3">
            <a:avLst>
              <a:gd name="adj1" fmla="val 4000000"/>
            </a:avLst>
          </a:prstGeom>
          <a:ln w="76200">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1800416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90F8726-266A-4469-986A-2CD5E36CBCB2}"/>
              </a:ext>
            </a:extLst>
          </p:cNvPr>
          <p:cNvSpPr>
            <a:spLocks noGrp="1"/>
          </p:cNvSpPr>
          <p:nvPr>
            <p:ph type="title"/>
          </p:nvPr>
        </p:nvSpPr>
        <p:spPr/>
        <p:txBody>
          <a:bodyPr>
            <a:normAutofit/>
          </a:bodyPr>
          <a:lstStyle/>
          <a:p>
            <a:r>
              <a:rPr lang="en-US" altLang="zh-TW" sz="4400" dirty="0"/>
              <a:t>Download and Set up SDK</a:t>
            </a:r>
            <a:endParaRPr lang="zh-TW" altLang="en-US" sz="4400" dirty="0"/>
          </a:p>
        </p:txBody>
      </p:sp>
      <p:pic>
        <p:nvPicPr>
          <p:cNvPr id="3" name="圖片 2">
            <a:extLst>
              <a:ext uri="{FF2B5EF4-FFF2-40B4-BE49-F238E27FC236}">
                <a16:creationId xmlns:a16="http://schemas.microsoft.com/office/drawing/2014/main" xmlns="" id="{73E3735F-7EA3-4BB2-A4FD-5CD2B4A4AEE1}"/>
              </a:ext>
            </a:extLst>
          </p:cNvPr>
          <p:cNvPicPr>
            <a:picLocks noChangeAspect="1"/>
          </p:cNvPicPr>
          <p:nvPr/>
        </p:nvPicPr>
        <p:blipFill rotWithShape="1">
          <a:blip r:embed="rId2"/>
          <a:srcRect l="20783" t="13085" r="58369" b="30983"/>
          <a:stretch/>
        </p:blipFill>
        <p:spPr>
          <a:xfrm>
            <a:off x="542441" y="1625483"/>
            <a:ext cx="5920353" cy="4963711"/>
          </a:xfrm>
          <a:prstGeom prst="rect">
            <a:avLst/>
          </a:prstGeom>
        </p:spPr>
      </p:pic>
      <p:sp>
        <p:nvSpPr>
          <p:cNvPr id="4" name="TextBox 21">
            <a:extLst>
              <a:ext uri="{FF2B5EF4-FFF2-40B4-BE49-F238E27FC236}">
                <a16:creationId xmlns:a16="http://schemas.microsoft.com/office/drawing/2014/main" xmlns="" id="{9BA6CE97-8328-4C28-B35E-FEDDA7E52DED}"/>
              </a:ext>
            </a:extLst>
          </p:cNvPr>
          <p:cNvSpPr txBox="1"/>
          <p:nvPr/>
        </p:nvSpPr>
        <p:spPr>
          <a:xfrm>
            <a:off x="457200" y="1133040"/>
            <a:ext cx="10650354" cy="492443"/>
          </a:xfrm>
          <a:prstGeom prst="rect">
            <a:avLst/>
          </a:prstGeom>
          <a:noFill/>
        </p:spPr>
        <p:txBody>
          <a:bodyPr wrap="square" rtlCol="0">
            <a:spAutoFit/>
          </a:bodyPr>
          <a:lstStyle/>
          <a:p>
            <a:r>
              <a:rPr lang="en-US" altLang="zh-TW" sz="2600" dirty="0"/>
              <a:t>Open </a:t>
            </a:r>
            <a:r>
              <a:rPr lang="en-US" altLang="zh-TW" sz="2600" dirty="0" smtClean="0"/>
              <a:t>Ubuntu terminal: </a:t>
            </a:r>
            <a:r>
              <a:rPr lang="en-US" altLang="zh-TW" sz="2600" dirty="0" err="1" smtClean="0"/>
              <a:t>Ctrl+Alt+t</a:t>
            </a:r>
            <a:r>
              <a:rPr lang="en-US" altLang="zh-TW" sz="2600" dirty="0" smtClean="0"/>
              <a:t> </a:t>
            </a:r>
            <a:endParaRPr lang="en-US" altLang="zh-TW" sz="2600" dirty="0"/>
          </a:p>
        </p:txBody>
      </p:sp>
    </p:spTree>
    <p:extLst>
      <p:ext uri="{BB962C8B-B14F-4D97-AF65-F5344CB8AC3E}">
        <p14:creationId xmlns:p14="http://schemas.microsoft.com/office/powerpoint/2010/main" val="25258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90F8726-266A-4469-986A-2CD5E36CBCB2}"/>
              </a:ext>
            </a:extLst>
          </p:cNvPr>
          <p:cNvSpPr>
            <a:spLocks noGrp="1"/>
          </p:cNvSpPr>
          <p:nvPr>
            <p:ph type="title"/>
          </p:nvPr>
        </p:nvSpPr>
        <p:spPr/>
        <p:txBody>
          <a:bodyPr>
            <a:normAutofit/>
          </a:bodyPr>
          <a:lstStyle/>
          <a:p>
            <a:r>
              <a:rPr lang="en-US" altLang="zh-TW" sz="4400" dirty="0"/>
              <a:t>Download and Set up SDK</a:t>
            </a:r>
            <a:endParaRPr lang="zh-TW" altLang="en-US" sz="4400" dirty="0"/>
          </a:p>
        </p:txBody>
      </p:sp>
      <p:sp>
        <p:nvSpPr>
          <p:cNvPr id="4" name="TextBox 21">
            <a:extLst>
              <a:ext uri="{FF2B5EF4-FFF2-40B4-BE49-F238E27FC236}">
                <a16:creationId xmlns:a16="http://schemas.microsoft.com/office/drawing/2014/main" xmlns="" id="{5A5AFFC8-88B3-4184-A1F3-209CB1E53015}"/>
              </a:ext>
            </a:extLst>
          </p:cNvPr>
          <p:cNvSpPr txBox="1"/>
          <p:nvPr/>
        </p:nvSpPr>
        <p:spPr>
          <a:xfrm>
            <a:off x="642534" y="1089693"/>
            <a:ext cx="10650354" cy="1323439"/>
          </a:xfrm>
          <a:prstGeom prst="rect">
            <a:avLst/>
          </a:prstGeom>
          <a:noFill/>
        </p:spPr>
        <p:txBody>
          <a:bodyPr wrap="square" rtlCol="0">
            <a:spAutoFit/>
          </a:bodyPr>
          <a:lstStyle/>
          <a:p>
            <a:r>
              <a:rPr lang="en-US" altLang="zh-TW" sz="2800" dirty="0" smtClean="0">
                <a:solidFill>
                  <a:srgbClr val="C92C2C"/>
                </a:solidFill>
                <a:latin typeface="Consolas" panose="020B0609020204030204" pitchFamily="49" charset="0"/>
              </a:rPr>
              <a:t>$ </a:t>
            </a:r>
            <a:r>
              <a:rPr lang="en-US" altLang="zh-TW" sz="2600" dirty="0" err="1" smtClean="0">
                <a:solidFill>
                  <a:srgbClr val="00B0F0"/>
                </a:solidFill>
              </a:rPr>
              <a:t>sudo</a:t>
            </a:r>
            <a:r>
              <a:rPr lang="en-US" altLang="zh-TW" sz="2600" dirty="0" smtClean="0">
                <a:solidFill>
                  <a:srgbClr val="00B0F0"/>
                </a:solidFill>
              </a:rPr>
              <a:t> </a:t>
            </a:r>
            <a:r>
              <a:rPr lang="en-US" altLang="zh-TW" sz="2600" dirty="0">
                <a:solidFill>
                  <a:srgbClr val="00B0F0"/>
                </a:solidFill>
              </a:rPr>
              <a:t>mount –t </a:t>
            </a:r>
            <a:r>
              <a:rPr lang="en-US" altLang="zh-TW" sz="2600" dirty="0" err="1">
                <a:solidFill>
                  <a:srgbClr val="00B0F0"/>
                </a:solidFill>
              </a:rPr>
              <a:t>vboxsf</a:t>
            </a:r>
            <a:r>
              <a:rPr lang="en-US" altLang="zh-TW" sz="2600" dirty="0">
                <a:solidFill>
                  <a:srgbClr val="00B0F0"/>
                </a:solidFill>
              </a:rPr>
              <a:t> workshop /home/u7/Documents/workshop</a:t>
            </a:r>
          </a:p>
          <a:p>
            <a:endParaRPr lang="en-US" altLang="zh-TW" sz="2600" dirty="0" smtClean="0"/>
          </a:p>
          <a:p>
            <a:r>
              <a:rPr lang="en-US" altLang="zh-TW" sz="2600" dirty="0" smtClean="0"/>
              <a:t>p</a:t>
            </a:r>
            <a:r>
              <a:rPr lang="en-US" altLang="zh-TW" sz="2600" dirty="0" smtClean="0"/>
              <a:t>assword for u7: u1234567</a:t>
            </a:r>
            <a:endParaRPr lang="en-US" altLang="zh-TW" sz="2600" dirty="0"/>
          </a:p>
        </p:txBody>
      </p:sp>
      <p:pic>
        <p:nvPicPr>
          <p:cNvPr id="5" name="圖片 4">
            <a:extLst>
              <a:ext uri="{FF2B5EF4-FFF2-40B4-BE49-F238E27FC236}">
                <a16:creationId xmlns:a16="http://schemas.microsoft.com/office/drawing/2014/main" xmlns="" id="{14B5EA98-5DB4-46C0-8FCD-E7D73387E552}"/>
              </a:ext>
            </a:extLst>
          </p:cNvPr>
          <p:cNvPicPr>
            <a:picLocks noChangeAspect="1"/>
          </p:cNvPicPr>
          <p:nvPr/>
        </p:nvPicPr>
        <p:blipFill rotWithShape="1">
          <a:blip r:embed="rId2"/>
          <a:srcRect l="56016" t="30000" r="23464" b="49915"/>
          <a:stretch/>
        </p:blipFill>
        <p:spPr>
          <a:xfrm>
            <a:off x="733424" y="2884215"/>
            <a:ext cx="9978119" cy="3051980"/>
          </a:xfrm>
          <a:prstGeom prst="rect">
            <a:avLst/>
          </a:prstGeom>
        </p:spPr>
      </p:pic>
    </p:spTree>
    <p:extLst>
      <p:ext uri="{BB962C8B-B14F-4D97-AF65-F5344CB8AC3E}">
        <p14:creationId xmlns:p14="http://schemas.microsoft.com/office/powerpoint/2010/main" val="1513271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321A4C8-F1E1-4B45-AD1E-B72BD3F1C58A}"/>
              </a:ext>
            </a:extLst>
          </p:cNvPr>
          <p:cNvSpPr>
            <a:spLocks noGrp="1"/>
          </p:cNvSpPr>
          <p:nvPr>
            <p:ph type="title"/>
          </p:nvPr>
        </p:nvSpPr>
        <p:spPr/>
        <p:txBody>
          <a:bodyPr>
            <a:normAutofit/>
          </a:bodyPr>
          <a:lstStyle/>
          <a:p>
            <a:r>
              <a:rPr lang="en-US" altLang="zh-TW" sz="4400" dirty="0"/>
              <a:t>Download and Set up SDK</a:t>
            </a:r>
            <a:endParaRPr lang="zh-TW" altLang="en-US" sz="4400" dirty="0"/>
          </a:p>
        </p:txBody>
      </p:sp>
      <p:pic>
        <p:nvPicPr>
          <p:cNvPr id="3" name="圖片 2">
            <a:extLst>
              <a:ext uri="{FF2B5EF4-FFF2-40B4-BE49-F238E27FC236}">
                <a16:creationId xmlns:a16="http://schemas.microsoft.com/office/drawing/2014/main" xmlns="" id="{74C584E8-A494-4A44-953C-BC98392C6C9B}"/>
              </a:ext>
            </a:extLst>
          </p:cNvPr>
          <p:cNvPicPr>
            <a:picLocks noChangeAspect="1"/>
          </p:cNvPicPr>
          <p:nvPr/>
        </p:nvPicPr>
        <p:blipFill rotWithShape="1">
          <a:blip r:embed="rId2"/>
          <a:srcRect l="56016" t="30000" r="23308" b="19456"/>
          <a:stretch/>
        </p:blipFill>
        <p:spPr>
          <a:xfrm>
            <a:off x="642534" y="1665990"/>
            <a:ext cx="6202766" cy="4738368"/>
          </a:xfrm>
          <a:prstGeom prst="rect">
            <a:avLst/>
          </a:prstGeom>
        </p:spPr>
      </p:pic>
      <p:sp>
        <p:nvSpPr>
          <p:cNvPr id="4" name="TextBox 21">
            <a:extLst>
              <a:ext uri="{FF2B5EF4-FFF2-40B4-BE49-F238E27FC236}">
                <a16:creationId xmlns:a16="http://schemas.microsoft.com/office/drawing/2014/main" xmlns="" id="{0385F85F-B907-4A47-822B-128B64F25116}"/>
              </a:ext>
            </a:extLst>
          </p:cNvPr>
          <p:cNvSpPr txBox="1"/>
          <p:nvPr/>
        </p:nvSpPr>
        <p:spPr>
          <a:xfrm>
            <a:off x="642534" y="1089693"/>
            <a:ext cx="10650354" cy="492443"/>
          </a:xfrm>
          <a:prstGeom prst="rect">
            <a:avLst/>
          </a:prstGeom>
          <a:noFill/>
        </p:spPr>
        <p:txBody>
          <a:bodyPr wrap="square" rtlCol="0">
            <a:spAutoFit/>
          </a:bodyPr>
          <a:lstStyle/>
          <a:p>
            <a:r>
              <a:rPr lang="en-US" altLang="zh-TW" sz="2600" dirty="0"/>
              <a:t>Check workshop file again to confirm </a:t>
            </a:r>
            <a:r>
              <a:rPr lang="en-US" altLang="zh-TW" sz="2600" dirty="0" smtClean="0"/>
              <a:t>whether file </a:t>
            </a:r>
            <a:r>
              <a:rPr lang="en-US" altLang="zh-TW" sz="2600" dirty="0"/>
              <a:t>is shared</a:t>
            </a:r>
          </a:p>
        </p:txBody>
      </p:sp>
    </p:spTree>
    <p:extLst>
      <p:ext uri="{BB962C8B-B14F-4D97-AF65-F5344CB8AC3E}">
        <p14:creationId xmlns:p14="http://schemas.microsoft.com/office/powerpoint/2010/main" val="1386989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118310"/>
            <a:ext cx="11277922" cy="1005840"/>
          </a:xfrm>
        </p:spPr>
        <p:txBody>
          <a:bodyPr>
            <a:normAutofit/>
          </a:bodyPr>
          <a:lstStyle/>
          <a:p>
            <a:r>
              <a:rPr lang="en-US" sz="4400" dirty="0"/>
              <a:t>Program Code</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124150"/>
            <a:ext cx="10650354" cy="2092881"/>
          </a:xfrm>
          <a:prstGeom prst="rect">
            <a:avLst/>
          </a:prstGeom>
          <a:noFill/>
        </p:spPr>
        <p:txBody>
          <a:bodyPr wrap="square" rtlCol="0">
            <a:spAutoFit/>
          </a:bodyPr>
          <a:lstStyle/>
          <a:p>
            <a:pPr marL="514350" indent="-514350">
              <a:buFont typeface="+mj-lt"/>
              <a:buAutoNum type="arabicPeriod"/>
            </a:pPr>
            <a:r>
              <a:rPr lang="en-US" altLang="zh-TW" sz="2600" dirty="0"/>
              <a:t>Copy </a:t>
            </a:r>
            <a:r>
              <a:rPr lang="en-US" altLang="zh-TW" sz="2600" dirty="0" smtClean="0"/>
              <a:t>folder </a:t>
            </a:r>
            <a:r>
              <a:rPr lang="en-US" altLang="zh-TW" sz="2400" i="1" dirty="0" smtClean="0"/>
              <a:t>“</a:t>
            </a:r>
            <a:r>
              <a:rPr lang="en-US" altLang="zh-TW" sz="2400" i="1" dirty="0" err="1" smtClean="0"/>
              <a:t>Synopsys_WEI</a:t>
            </a:r>
            <a:r>
              <a:rPr lang="en-US" altLang="zh-TW" sz="2400" i="1" dirty="0" smtClean="0"/>
              <a:t>/Example </a:t>
            </a:r>
            <a:r>
              <a:rPr lang="en-US" altLang="zh-TW" sz="2400" i="1" dirty="0"/>
              <a:t>Project/person_detection_int8”</a:t>
            </a:r>
            <a:r>
              <a:rPr lang="en-US" altLang="zh-TW" sz="2600" i="1" dirty="0"/>
              <a:t/>
            </a:r>
            <a:br>
              <a:rPr lang="en-US" altLang="zh-TW" sz="2600" i="1" dirty="0"/>
            </a:br>
            <a:r>
              <a:rPr lang="en-US" altLang="zh-TW" sz="2600" dirty="0"/>
              <a:t>to </a:t>
            </a:r>
            <a:r>
              <a:rPr lang="en-US" altLang="zh-TW" sz="2600" dirty="0" smtClean="0"/>
              <a:t>folder </a:t>
            </a:r>
            <a:r>
              <a:rPr lang="en-US" altLang="zh-TW" sz="2400" dirty="0" smtClean="0"/>
              <a:t>“</a:t>
            </a:r>
            <a:r>
              <a:rPr lang="en-US" altLang="zh-TW" sz="2400" i="1" dirty="0" err="1" smtClean="0"/>
              <a:t>Synopsys_WEI</a:t>
            </a:r>
            <a:r>
              <a:rPr lang="en-US" altLang="zh-TW" sz="2400" i="1" dirty="0" smtClean="0"/>
              <a:t>/User </a:t>
            </a:r>
            <a:r>
              <a:rPr lang="en-US" altLang="zh-TW" sz="2400" i="1" dirty="0"/>
              <a:t>Project”</a:t>
            </a:r>
            <a:r>
              <a:rPr lang="en-US" altLang="zh-TW" sz="2400" dirty="0"/>
              <a:t> </a:t>
            </a:r>
            <a:endParaRPr lang="en-US" altLang="zh-TW" sz="2400" dirty="0"/>
          </a:p>
          <a:p>
            <a:pPr marL="514350" indent="-514350">
              <a:buFont typeface="+mj-lt"/>
              <a:buAutoNum type="arabicPeriod"/>
            </a:pPr>
            <a:r>
              <a:rPr lang="en-US" altLang="zh-TW" sz="2600" dirty="0" smtClean="0"/>
              <a:t>Rename </a:t>
            </a:r>
            <a:r>
              <a:rPr lang="en-US" altLang="zh-TW" sz="2600" dirty="0"/>
              <a:t>the folder </a:t>
            </a:r>
            <a:r>
              <a:rPr lang="en-US" altLang="zh-TW" sz="2600" dirty="0" smtClean="0"/>
              <a:t>“</a:t>
            </a:r>
            <a:r>
              <a:rPr lang="en-US" altLang="zh-TW" sz="2600" i="1" dirty="0" smtClean="0"/>
              <a:t>person_detection_int8”</a:t>
            </a:r>
            <a:r>
              <a:rPr lang="en-US" altLang="zh-TW" sz="2600" dirty="0" smtClean="0"/>
              <a:t> </a:t>
            </a:r>
            <a:r>
              <a:rPr lang="en-US" altLang="zh-TW" sz="2600" dirty="0"/>
              <a:t>to </a:t>
            </a:r>
            <a:r>
              <a:rPr lang="en-US" altLang="zh-TW" sz="2600" dirty="0" smtClean="0"/>
              <a:t>“</a:t>
            </a:r>
            <a:r>
              <a:rPr lang="en-US" altLang="zh-TW" sz="2600" i="1" dirty="0" err="1" smtClean="0"/>
              <a:t>Flow_Test</a:t>
            </a:r>
            <a:r>
              <a:rPr lang="en-US" altLang="zh-TW" sz="2600" dirty="0" smtClean="0"/>
              <a:t>”</a:t>
            </a:r>
            <a:endParaRPr lang="en-US" altLang="zh-TW" sz="2600" dirty="0"/>
          </a:p>
          <a:p>
            <a:pPr marL="514350" indent="-514350">
              <a:buFont typeface="+mj-lt"/>
              <a:buAutoNum type="arabicPeriod"/>
            </a:pPr>
            <a:endParaRPr lang="en-US" altLang="zh-TW" sz="2600" dirty="0"/>
          </a:p>
          <a:p>
            <a:pPr marL="514350" indent="-514350">
              <a:buFont typeface="+mj-lt"/>
              <a:buAutoNum type="arabicPeriod"/>
            </a:pPr>
            <a:endParaRPr lang="en-US" altLang="zh-TW" sz="2600" dirty="0"/>
          </a:p>
        </p:txBody>
      </p:sp>
      <p:pic>
        <p:nvPicPr>
          <p:cNvPr id="5" name="圖片 4">
            <a:extLst>
              <a:ext uri="{FF2B5EF4-FFF2-40B4-BE49-F238E27FC236}">
                <a16:creationId xmlns:a16="http://schemas.microsoft.com/office/drawing/2014/main" xmlns="" id="{2128EF03-C38F-4063-AF2A-1DD8B2F4F2F8}"/>
              </a:ext>
            </a:extLst>
          </p:cNvPr>
          <p:cNvPicPr>
            <a:picLocks noChangeAspect="1"/>
          </p:cNvPicPr>
          <p:nvPr/>
        </p:nvPicPr>
        <p:blipFill rotWithShape="1">
          <a:blip r:embed="rId3"/>
          <a:srcRect l="23563" t="17800" r="55438" b="26600"/>
          <a:stretch/>
        </p:blipFill>
        <p:spPr>
          <a:xfrm>
            <a:off x="3279207" y="2473540"/>
            <a:ext cx="5006340" cy="4142150"/>
          </a:xfrm>
          <a:prstGeom prst="rect">
            <a:avLst/>
          </a:prstGeom>
        </p:spPr>
      </p:pic>
    </p:spTree>
    <p:custDataLst>
      <p:tags r:id="rId1"/>
    </p:custDataLst>
    <p:extLst>
      <p:ext uri="{BB962C8B-B14F-4D97-AF65-F5344CB8AC3E}">
        <p14:creationId xmlns:p14="http://schemas.microsoft.com/office/powerpoint/2010/main" val="112511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Program Code</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2092881"/>
          </a:xfrm>
          <a:prstGeom prst="rect">
            <a:avLst/>
          </a:prstGeom>
          <a:noFill/>
        </p:spPr>
        <p:txBody>
          <a:bodyPr wrap="square" rtlCol="0">
            <a:spAutoFit/>
          </a:bodyPr>
          <a:lstStyle/>
          <a:p>
            <a:pPr marL="514350" indent="-514350">
              <a:buFont typeface="+mj-lt"/>
              <a:buAutoNum type="arabicPeriod" startAt="3"/>
            </a:pPr>
            <a:r>
              <a:rPr lang="en-US" altLang="zh-TW" sz="2600" dirty="0"/>
              <a:t>Go into folder “</a:t>
            </a:r>
            <a:r>
              <a:rPr lang="en-US" altLang="zh-TW" sz="2600" i="1" dirty="0" err="1"/>
              <a:t>Flow_Test</a:t>
            </a:r>
            <a:r>
              <a:rPr lang="en-US" altLang="zh-TW" sz="2600" dirty="0"/>
              <a:t>” you will see folder “</a:t>
            </a:r>
            <a:r>
              <a:rPr lang="en-US" altLang="zh-TW" sz="2600" dirty="0" err="1"/>
              <a:t>src</a:t>
            </a:r>
            <a:r>
              <a:rPr lang="en-US" altLang="zh-TW" sz="2600" dirty="0"/>
              <a:t>” and “</a:t>
            </a:r>
            <a:r>
              <a:rPr lang="en-US" altLang="zh-TW" sz="2600" dirty="0" err="1"/>
              <a:t>inc</a:t>
            </a:r>
            <a:r>
              <a:rPr lang="en-US" altLang="zh-TW" sz="2600" dirty="0" smtClean="0"/>
              <a:t>”</a:t>
            </a:r>
            <a:r>
              <a:rPr lang="en-US" altLang="zh-TW" sz="2600" dirty="0"/>
              <a:t/>
            </a:r>
            <a:br>
              <a:rPr lang="en-US" altLang="zh-TW" sz="2600" dirty="0"/>
            </a:br>
            <a:r>
              <a:rPr lang="en-US" altLang="zh-TW" sz="2600" dirty="0"/>
              <a:t>“</a:t>
            </a:r>
            <a:r>
              <a:rPr lang="en-US" altLang="zh-TW" sz="2600" dirty="0" err="1"/>
              <a:t>src</a:t>
            </a:r>
            <a:r>
              <a:rPr lang="en-US" altLang="zh-TW" sz="2600" dirty="0"/>
              <a:t>” folder: always keep your .c and .cc file in here. </a:t>
            </a:r>
            <a:br>
              <a:rPr lang="en-US" altLang="zh-TW" sz="2600" dirty="0"/>
            </a:br>
            <a:r>
              <a:rPr lang="en-US" altLang="zh-TW" sz="2600" dirty="0"/>
              <a:t>“</a:t>
            </a:r>
            <a:r>
              <a:rPr lang="en-US" altLang="zh-TW" sz="2600" dirty="0" err="1"/>
              <a:t>inc</a:t>
            </a:r>
            <a:r>
              <a:rPr lang="en-US" altLang="zh-TW" sz="2600" dirty="0"/>
              <a:t>” folder: always keep your .h file in here.</a:t>
            </a:r>
            <a:br>
              <a:rPr lang="en-US" altLang="zh-TW" sz="2600" dirty="0"/>
            </a:br>
            <a:r>
              <a:rPr lang="en-US" altLang="zh-TW" sz="2600" dirty="0"/>
              <a:t>(c file: c language)</a:t>
            </a:r>
            <a:br>
              <a:rPr lang="en-US" altLang="zh-TW" sz="2600" dirty="0"/>
            </a:br>
            <a:r>
              <a:rPr lang="en-US" altLang="zh-TW" sz="2600" dirty="0"/>
              <a:t>(cc file: </a:t>
            </a:r>
            <a:r>
              <a:rPr lang="en-US" altLang="zh-TW" sz="2600" dirty="0" err="1"/>
              <a:t>c++</a:t>
            </a:r>
            <a:r>
              <a:rPr lang="en-US" altLang="zh-TW" sz="2600" dirty="0"/>
              <a:t> language)</a:t>
            </a:r>
          </a:p>
        </p:txBody>
      </p:sp>
    </p:spTree>
    <p:custDataLst>
      <p:tags r:id="rId1"/>
    </p:custDataLst>
    <p:extLst>
      <p:ext uri="{BB962C8B-B14F-4D97-AF65-F5344CB8AC3E}">
        <p14:creationId xmlns:p14="http://schemas.microsoft.com/office/powerpoint/2010/main" val="1191327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172900"/>
            <a:ext cx="11277922" cy="1005840"/>
          </a:xfrm>
        </p:spPr>
        <p:txBody>
          <a:bodyPr>
            <a:normAutofit/>
          </a:bodyPr>
          <a:lstStyle/>
          <a:p>
            <a:r>
              <a:rPr lang="en-US" sz="4400" dirty="0"/>
              <a:t>Program Code</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309364"/>
            <a:ext cx="11621386" cy="5170646"/>
          </a:xfrm>
          <a:prstGeom prst="rect">
            <a:avLst/>
          </a:prstGeom>
          <a:noFill/>
        </p:spPr>
        <p:txBody>
          <a:bodyPr wrap="square" rtlCol="0">
            <a:spAutoFit/>
          </a:bodyPr>
          <a:lstStyle/>
          <a:p>
            <a:pPr marL="514350" indent="-514350">
              <a:buFont typeface="+mj-lt"/>
              <a:buAutoNum type="arabicPeriod" startAt="4"/>
            </a:pPr>
            <a:r>
              <a:rPr lang="en-US" altLang="zh-TW" sz="2600" dirty="0"/>
              <a:t>Go to your project path in cygwin64 </a:t>
            </a:r>
            <a:r>
              <a:rPr lang="en-US" altLang="zh-TW" sz="2600" dirty="0" smtClean="0"/>
              <a:t>terminal</a:t>
            </a:r>
          </a:p>
          <a:p>
            <a:pPr marL="514350" indent="-514350">
              <a:buFont typeface="+mj-lt"/>
              <a:buAutoNum type="arabicPeriod" startAt="4"/>
            </a:pPr>
            <a:endParaRPr lang="en-US" altLang="zh-TW" sz="2600" dirty="0"/>
          </a:p>
          <a:p>
            <a:pPr marL="514350" indent="-514350">
              <a:buFont typeface="+mj-lt"/>
              <a:buAutoNum type="arabicPeriod" startAt="4"/>
            </a:pPr>
            <a:endParaRPr lang="en-US" altLang="zh-TW" sz="2600" dirty="0" smtClean="0"/>
          </a:p>
          <a:p>
            <a:pPr marL="514350" indent="-514350">
              <a:buFont typeface="+mj-lt"/>
              <a:buAutoNum type="arabicPeriod" startAt="4"/>
            </a:pPr>
            <a:r>
              <a:rPr lang="en-US" altLang="zh-TW" sz="2600" dirty="0" smtClean="0"/>
              <a:t>Check your folder whether contains .elf </a:t>
            </a:r>
            <a:r>
              <a:rPr lang="en-US" altLang="zh-TW" sz="2600" dirty="0"/>
              <a:t>and .map files.</a:t>
            </a:r>
            <a:br>
              <a:rPr lang="en-US" altLang="zh-TW" sz="2600" dirty="0"/>
            </a:br>
            <a:r>
              <a:rPr lang="en-US" altLang="zh-TW" sz="2600" dirty="0"/>
              <a:t>GNU: </a:t>
            </a:r>
            <a:r>
              <a:rPr lang="en-US" altLang="zh-TW" sz="2600" dirty="0" err="1"/>
              <a:t>output.elf</a:t>
            </a:r>
            <a:r>
              <a:rPr lang="en-US" altLang="zh-TW" sz="2600" dirty="0"/>
              <a:t> &amp; </a:t>
            </a:r>
            <a:r>
              <a:rPr lang="en-US" altLang="zh-TW" sz="2600" dirty="0" err="1"/>
              <a:t>memory.map</a:t>
            </a:r>
            <a:r>
              <a:rPr lang="en-US" altLang="zh-TW" sz="2600" dirty="0"/>
              <a:t/>
            </a:r>
            <a:br>
              <a:rPr lang="en-US" altLang="zh-TW" sz="2600" dirty="0"/>
            </a:br>
            <a:r>
              <a:rPr lang="en-US" altLang="zh-TW" sz="2600" dirty="0" err="1"/>
              <a:t>MetaWare</a:t>
            </a:r>
            <a:r>
              <a:rPr lang="en-US" altLang="zh-TW" sz="2600" dirty="0"/>
              <a:t>: </a:t>
            </a:r>
            <a:r>
              <a:rPr lang="en-US" altLang="zh-TW" sz="2600" dirty="0" err="1"/>
              <a:t>output.elf</a:t>
            </a:r>
            <a:r>
              <a:rPr lang="en-US" altLang="zh-TW" sz="2600" dirty="0"/>
              <a:t> &amp; </a:t>
            </a:r>
            <a:r>
              <a:rPr lang="en-US" altLang="zh-TW" sz="2600" dirty="0" err="1"/>
              <a:t>output.map</a:t>
            </a:r>
            <a:endParaRPr lang="en-US" altLang="zh-TW" sz="2600" dirty="0"/>
          </a:p>
          <a:p>
            <a:pPr marL="514350" indent="-514350">
              <a:buFont typeface="+mj-lt"/>
              <a:buAutoNum type="arabicPeriod" startAt="4"/>
            </a:pPr>
            <a:r>
              <a:rPr lang="en-US" altLang="zh-TW" sz="2600" dirty="0"/>
              <a:t>Open terminal in </a:t>
            </a:r>
            <a:r>
              <a:rPr lang="en-US" altLang="zh-TW" sz="2600" dirty="0" smtClean="0"/>
              <a:t>VM, </a:t>
            </a:r>
            <a:r>
              <a:rPr lang="en-US" altLang="zh-TW" sz="2600" dirty="0"/>
              <a:t>and go to the same </a:t>
            </a:r>
            <a:r>
              <a:rPr lang="en-US" altLang="zh-TW" sz="2600" dirty="0" smtClean="0"/>
              <a:t>path:</a:t>
            </a:r>
            <a:r>
              <a:rPr lang="en-US" altLang="zh-TW" sz="2600" dirty="0"/>
              <a:t/>
            </a:r>
            <a:br>
              <a:rPr lang="en-US" altLang="zh-TW" sz="2600" dirty="0"/>
            </a:br>
            <a:r>
              <a:rPr lang="en-US" altLang="zh-TW" sz="2400" i="1" dirty="0"/>
              <a:t>/Documents/workshop/</a:t>
            </a:r>
            <a:r>
              <a:rPr lang="en-US" altLang="zh-TW" sz="2400" i="1" dirty="0" err="1"/>
              <a:t>himax_tflm</a:t>
            </a:r>
            <a:r>
              <a:rPr lang="en-US" altLang="zh-TW" sz="2400" i="1" dirty="0"/>
              <a:t>/</a:t>
            </a:r>
            <a:r>
              <a:rPr lang="en-US" altLang="zh-TW" sz="2400" i="1" dirty="0" err="1"/>
              <a:t>Synopsys_WEI</a:t>
            </a:r>
            <a:r>
              <a:rPr lang="en-US" altLang="zh-TW" sz="2400" i="1" dirty="0"/>
              <a:t>/</a:t>
            </a:r>
            <a:r>
              <a:rPr lang="en-US" altLang="zh-TW" sz="2400" i="1" dirty="0" err="1"/>
              <a:t>User_Project</a:t>
            </a:r>
            <a:r>
              <a:rPr lang="en-US" altLang="zh-TW" sz="2400" i="1" dirty="0"/>
              <a:t>/</a:t>
            </a:r>
            <a:r>
              <a:rPr lang="en-US" altLang="zh-TW" sz="2400" i="1" dirty="0" err="1"/>
              <a:t>Flow_Test</a:t>
            </a:r>
            <a:endParaRPr lang="en-US" altLang="zh-TW" sz="2600" i="1" dirty="0"/>
          </a:p>
          <a:p>
            <a:pPr lvl="0"/>
            <a:r>
              <a:rPr lang="en-US" altLang="zh-TW" sz="2000" dirty="0" smtClean="0">
                <a:solidFill>
                  <a:srgbClr val="C92C2C"/>
                </a:solidFill>
                <a:latin typeface="Consolas" panose="020B0609020204030204" pitchFamily="49" charset="0"/>
              </a:rPr>
              <a:t>	$ </a:t>
            </a:r>
            <a:r>
              <a:rPr lang="en-US" altLang="zh-TW" sz="2000" dirty="0" smtClean="0">
                <a:solidFill>
                  <a:srgbClr val="00B0F0"/>
                </a:solidFill>
              </a:rPr>
              <a:t>make flash</a:t>
            </a:r>
            <a:r>
              <a:rPr lang="en-US" altLang="zh-TW" sz="2600" dirty="0" smtClean="0"/>
              <a:t/>
            </a:r>
            <a:br>
              <a:rPr lang="en-US" altLang="zh-TW" sz="2600" dirty="0" smtClean="0"/>
            </a:br>
            <a:r>
              <a:rPr lang="en-US" altLang="zh-TW" sz="2600" dirty="0" smtClean="0"/>
              <a:t>7.	Check your </a:t>
            </a:r>
            <a:r>
              <a:rPr lang="en-US" altLang="zh-TW" sz="2600" dirty="0" err="1" smtClean="0"/>
              <a:t>img</a:t>
            </a:r>
            <a:r>
              <a:rPr lang="en-US" altLang="zh-TW" sz="2600" dirty="0" smtClean="0"/>
              <a:t> file in directory, it </a:t>
            </a:r>
            <a:r>
              <a:rPr lang="en-US" altLang="zh-TW" sz="2600" dirty="0"/>
              <a:t>will be downloaded to WE-I</a:t>
            </a:r>
            <a:r>
              <a:rPr lang="en-US" altLang="zh-TW" sz="2600" dirty="0" smtClean="0"/>
              <a:t>.</a:t>
            </a:r>
            <a:r>
              <a:rPr lang="en-US" altLang="zh-TW" sz="2600" dirty="0"/>
              <a:t> </a:t>
            </a:r>
            <a:endParaRPr lang="en-US" altLang="zh-TW" sz="2600" dirty="0" smtClean="0"/>
          </a:p>
          <a:p>
            <a:pPr lvl="1"/>
            <a:r>
              <a:rPr lang="en-US" altLang="zh-TW" sz="2600" dirty="0" smtClean="0"/>
              <a:t>GNU</a:t>
            </a:r>
            <a:r>
              <a:rPr lang="en-US" altLang="zh-TW" sz="2600" dirty="0"/>
              <a:t>: </a:t>
            </a:r>
            <a:r>
              <a:rPr lang="en-US" altLang="zh-TW" sz="2600" dirty="0" err="1"/>
              <a:t>output_gnu.img</a:t>
            </a:r>
            <a:r>
              <a:rPr lang="en-US" altLang="zh-TW" sz="2600" dirty="0"/>
              <a:t/>
            </a:r>
            <a:br>
              <a:rPr lang="en-US" altLang="zh-TW" sz="2600" dirty="0"/>
            </a:br>
            <a:r>
              <a:rPr lang="en-US" altLang="zh-TW" sz="2600" dirty="0" err="1"/>
              <a:t>MetaWare</a:t>
            </a:r>
            <a:r>
              <a:rPr lang="en-US" altLang="zh-TW" sz="2600" dirty="0"/>
              <a:t>: </a:t>
            </a:r>
            <a:r>
              <a:rPr lang="en-US" altLang="zh-TW" sz="2600" dirty="0" err="1" smtClean="0"/>
              <a:t>output_mwdt.img</a:t>
            </a:r>
            <a:endParaRPr lang="en-US" altLang="zh-TW" sz="2600" dirty="0"/>
          </a:p>
          <a:p>
            <a:pPr marL="514350" indent="-514350">
              <a:buFont typeface="+mj-lt"/>
              <a:buAutoNum type="arabicPeriod" startAt="3"/>
            </a:pPr>
            <a:endParaRPr lang="en-US" altLang="zh-TW" sz="2600" dirty="0"/>
          </a:p>
        </p:txBody>
      </p:sp>
      <p:sp>
        <p:nvSpPr>
          <p:cNvPr id="4" name="TextBox 21">
            <a:extLst>
              <a:ext uri="{FF2B5EF4-FFF2-40B4-BE49-F238E27FC236}">
                <a16:creationId xmlns:a16="http://schemas.microsoft.com/office/drawing/2014/main" xmlns="" id="{AB620DB1-D8BF-47EC-A850-5FC258901C5B}"/>
              </a:ext>
            </a:extLst>
          </p:cNvPr>
          <p:cNvSpPr txBox="1"/>
          <p:nvPr/>
        </p:nvSpPr>
        <p:spPr>
          <a:xfrm>
            <a:off x="1013460" y="1751366"/>
            <a:ext cx="11178540" cy="1631216"/>
          </a:xfrm>
          <a:prstGeom prst="rect">
            <a:avLst/>
          </a:prstGeom>
          <a:noFill/>
        </p:spPr>
        <p:txBody>
          <a:bodyPr wrap="square" rtlCol="0">
            <a:spAutoFit/>
          </a:bodyPr>
          <a:lstStyle/>
          <a:p>
            <a:r>
              <a:rPr lang="en-US" altLang="zh-TW" sz="2000" dirty="0" smtClean="0">
                <a:solidFill>
                  <a:srgbClr val="C92C2C"/>
                </a:solidFill>
                <a:latin typeface="Consolas" panose="020B0609020204030204" pitchFamily="49" charset="0"/>
              </a:rPr>
              <a:t>$ </a:t>
            </a:r>
            <a:r>
              <a:rPr lang="en-US" altLang="zh-TW" sz="2000" dirty="0" smtClean="0">
                <a:solidFill>
                  <a:srgbClr val="00B0F0"/>
                </a:solidFill>
                <a:cs typeface="Arial" panose="020B0604020202020204" pitchFamily="34" charset="0"/>
              </a:rPr>
              <a:t>cd </a:t>
            </a:r>
            <a:r>
              <a:rPr lang="en-US" altLang="zh-TW" sz="2000" dirty="0">
                <a:solidFill>
                  <a:srgbClr val="00B0F0"/>
                </a:solidFill>
                <a:cs typeface="Arial" panose="020B0604020202020204" pitchFamily="34" charset="0"/>
              </a:rPr>
              <a:t>C:/</a:t>
            </a:r>
            <a:r>
              <a:rPr lang="en-US" altLang="zh-TW" sz="2000" dirty="0" smtClean="0">
                <a:solidFill>
                  <a:srgbClr val="00B0F0"/>
                </a:solidFill>
                <a:cs typeface="Arial" panose="020B0604020202020204" pitchFamily="34" charset="0"/>
              </a:rPr>
              <a:t>cygwin64/usr/workshop/himax_tflm/Synopsys_WEI/User_Project/Flow_Test</a:t>
            </a:r>
          </a:p>
          <a:p>
            <a:r>
              <a:rPr lang="en-US" altLang="zh-TW" sz="2000" dirty="0">
                <a:solidFill>
                  <a:srgbClr val="C92C2C"/>
                </a:solidFill>
                <a:latin typeface="Consolas" panose="020B0609020204030204" pitchFamily="49" charset="0"/>
              </a:rPr>
              <a:t>$ </a:t>
            </a:r>
            <a:r>
              <a:rPr lang="en-US" altLang="zh-TW" sz="2000" dirty="0">
                <a:solidFill>
                  <a:srgbClr val="00B0F0"/>
                </a:solidFill>
              </a:rPr>
              <a:t>make</a:t>
            </a:r>
            <a:r>
              <a:rPr lang="en-US" altLang="zh-TW" sz="2000" dirty="0">
                <a:solidFill>
                  <a:srgbClr val="C92C2C"/>
                </a:solidFill>
                <a:latin typeface="Consolas" panose="020B0609020204030204" pitchFamily="49" charset="0"/>
              </a:rPr>
              <a:t> </a:t>
            </a:r>
            <a:endParaRPr lang="en-US" altLang="zh-TW" sz="2000" dirty="0" smtClean="0">
              <a:solidFill>
                <a:schemeClr val="accent6">
                  <a:lumMod val="60000"/>
                  <a:lumOff val="40000"/>
                </a:schemeClr>
              </a:solidFill>
            </a:endParaRPr>
          </a:p>
          <a:p>
            <a:r>
              <a:rPr lang="zh-TW" altLang="en-US" sz="2000" dirty="0" smtClean="0">
                <a:solidFill>
                  <a:srgbClr val="C92C2C"/>
                </a:solidFill>
                <a:latin typeface="Consolas" panose="020B0609020204030204" pitchFamily="49" charset="0"/>
              </a:rPr>
              <a:t> </a:t>
            </a:r>
            <a:endParaRPr lang="en-US" altLang="zh-TW" sz="2000" dirty="0">
              <a:solidFill>
                <a:srgbClr val="C92C2C"/>
              </a:solidFill>
              <a:latin typeface="Consolas" panose="020B0609020204030204" pitchFamily="49" charset="0"/>
            </a:endParaRPr>
          </a:p>
          <a:p>
            <a:endParaRPr lang="en-US" altLang="zh-TW" sz="2000" dirty="0" smtClean="0">
              <a:solidFill>
                <a:schemeClr val="accent6">
                  <a:lumMod val="60000"/>
                  <a:lumOff val="40000"/>
                </a:schemeClr>
              </a:solidFill>
            </a:endParaRPr>
          </a:p>
          <a:p>
            <a:r>
              <a:rPr lang="en-US" altLang="zh-TW" sz="2000" dirty="0">
                <a:solidFill>
                  <a:schemeClr val="accent6">
                    <a:lumMod val="60000"/>
                    <a:lumOff val="40000"/>
                  </a:schemeClr>
                </a:solidFill>
              </a:rPr>
              <a:t>	</a:t>
            </a:r>
            <a:endParaRPr lang="en-US" altLang="zh-TW" sz="2800" dirty="0"/>
          </a:p>
        </p:txBody>
      </p:sp>
    </p:spTree>
    <p:custDataLst>
      <p:tags r:id="rId1"/>
    </p:custDataLst>
    <p:extLst>
      <p:ext uri="{BB962C8B-B14F-4D97-AF65-F5344CB8AC3E}">
        <p14:creationId xmlns:p14="http://schemas.microsoft.com/office/powerpoint/2010/main" val="664580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Program Code</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1681460" cy="4893647"/>
          </a:xfrm>
          <a:prstGeom prst="rect">
            <a:avLst/>
          </a:prstGeom>
          <a:noFill/>
        </p:spPr>
        <p:txBody>
          <a:bodyPr wrap="square" rtlCol="0">
            <a:spAutoFit/>
          </a:bodyPr>
          <a:lstStyle/>
          <a:p>
            <a:r>
              <a:rPr lang="en-US" altLang="zh-TW" sz="2600" dirty="0" smtClean="0"/>
              <a:t>There </a:t>
            </a:r>
            <a:r>
              <a:rPr lang="en-US" altLang="zh-TW" sz="2600" dirty="0"/>
              <a:t>are some </a:t>
            </a:r>
            <a:r>
              <a:rPr lang="en-US" altLang="zh-TW" sz="2600" dirty="0" smtClean="0"/>
              <a:t>commands </a:t>
            </a:r>
            <a:r>
              <a:rPr lang="en-US" altLang="zh-TW" sz="2600" dirty="0"/>
              <a:t>can </a:t>
            </a:r>
            <a:r>
              <a:rPr lang="en-US" altLang="zh-TW" sz="2600" dirty="0" smtClean="0"/>
              <a:t>be used,</a:t>
            </a:r>
            <a:r>
              <a:rPr lang="en-US" altLang="zh-TW" sz="2600" dirty="0"/>
              <a:t/>
            </a:r>
            <a:br>
              <a:rPr lang="en-US" altLang="zh-TW" sz="2600" dirty="0"/>
            </a:br>
            <a:r>
              <a:rPr lang="en-US" altLang="zh-TW" sz="2000" dirty="0" smtClean="0">
                <a:solidFill>
                  <a:srgbClr val="C92C2C"/>
                </a:solidFill>
                <a:latin typeface="Consolas" panose="020B0609020204030204" pitchFamily="49" charset="0"/>
              </a:rPr>
              <a:t>$ </a:t>
            </a:r>
            <a:r>
              <a:rPr lang="en-US" altLang="zh-TW" sz="2600" dirty="0" smtClean="0">
                <a:solidFill>
                  <a:srgbClr val="00B0F0"/>
                </a:solidFill>
              </a:rPr>
              <a:t>make </a:t>
            </a:r>
            <a:r>
              <a:rPr lang="en-US" altLang="zh-TW" sz="2600" dirty="0" smtClean="0"/>
              <a:t>: </a:t>
            </a:r>
            <a:r>
              <a:rPr lang="en-US" altLang="zh-TW" sz="2600" dirty="0"/>
              <a:t>compile and link your project, then create .elf and .map </a:t>
            </a:r>
            <a:r>
              <a:rPr lang="en-US" altLang="zh-TW" sz="2600" dirty="0" smtClean="0"/>
              <a:t>file</a:t>
            </a:r>
            <a:br>
              <a:rPr lang="en-US" altLang="zh-TW" sz="2600" dirty="0" smtClean="0"/>
            </a:br>
            <a:r>
              <a:rPr lang="en-US" altLang="zh-TW" sz="2000" dirty="0" smtClean="0">
                <a:solidFill>
                  <a:srgbClr val="C92C2C"/>
                </a:solidFill>
                <a:latin typeface="Consolas" panose="020B0609020204030204" pitchFamily="49" charset="0"/>
              </a:rPr>
              <a:t>$ </a:t>
            </a:r>
            <a:r>
              <a:rPr lang="en-US" altLang="zh-TW" sz="2600" dirty="0" smtClean="0">
                <a:solidFill>
                  <a:srgbClr val="00B0F0"/>
                </a:solidFill>
              </a:rPr>
              <a:t>make flash </a:t>
            </a:r>
            <a:r>
              <a:rPr lang="en-US" altLang="zh-TW" sz="2600" dirty="0" smtClean="0"/>
              <a:t>: </a:t>
            </a:r>
            <a:r>
              <a:rPr lang="en-US" altLang="zh-TW" sz="2600" dirty="0"/>
              <a:t>combine .elf and .map file to .</a:t>
            </a:r>
            <a:r>
              <a:rPr lang="en-US" altLang="zh-TW" sz="2600" dirty="0" err="1"/>
              <a:t>img</a:t>
            </a:r>
            <a:r>
              <a:rPr lang="en-US" altLang="zh-TW" sz="2600" dirty="0"/>
              <a:t> </a:t>
            </a:r>
            <a:r>
              <a:rPr lang="en-US" altLang="zh-TW" sz="2600" dirty="0" smtClean="0"/>
              <a:t>file</a:t>
            </a:r>
            <a:br>
              <a:rPr lang="en-US" altLang="zh-TW" sz="2600" dirty="0" smtClean="0"/>
            </a:br>
            <a:r>
              <a:rPr lang="en-US" altLang="zh-TW" sz="2000" dirty="0" smtClean="0">
                <a:solidFill>
                  <a:srgbClr val="C92C2C"/>
                </a:solidFill>
                <a:latin typeface="Consolas" panose="020B0609020204030204" pitchFamily="49" charset="0"/>
              </a:rPr>
              <a:t>$ </a:t>
            </a:r>
            <a:r>
              <a:rPr lang="en-US" altLang="zh-TW" sz="2600" dirty="0" smtClean="0">
                <a:solidFill>
                  <a:srgbClr val="00B0F0"/>
                </a:solidFill>
              </a:rPr>
              <a:t>make clean </a:t>
            </a:r>
            <a:r>
              <a:rPr lang="en-US" altLang="zh-TW" sz="2600" dirty="0" smtClean="0"/>
              <a:t>: </a:t>
            </a:r>
            <a:r>
              <a:rPr lang="en-US" altLang="zh-TW" sz="2600" dirty="0"/>
              <a:t>remove all .o file of this project</a:t>
            </a:r>
            <a:br>
              <a:rPr lang="en-US" altLang="zh-TW" sz="2600" dirty="0"/>
            </a:br>
            <a:r>
              <a:rPr lang="en-US" altLang="zh-TW" sz="2000" dirty="0" smtClean="0">
                <a:solidFill>
                  <a:srgbClr val="C92C2C"/>
                </a:solidFill>
                <a:latin typeface="Consolas" panose="020B0609020204030204" pitchFamily="49" charset="0"/>
              </a:rPr>
              <a:t>$ </a:t>
            </a:r>
            <a:r>
              <a:rPr lang="en-US" altLang="zh-TW" sz="2600" dirty="0" smtClean="0">
                <a:solidFill>
                  <a:srgbClr val="00B0F0"/>
                </a:solidFill>
              </a:rPr>
              <a:t>make </a:t>
            </a:r>
            <a:r>
              <a:rPr lang="en-US" altLang="zh-TW" sz="2600" dirty="0" err="1" smtClean="0">
                <a:solidFill>
                  <a:srgbClr val="00B0F0"/>
                </a:solidFill>
              </a:rPr>
              <a:t>clean_all</a:t>
            </a:r>
            <a:r>
              <a:rPr lang="en-US" altLang="zh-TW" sz="2600" dirty="0" smtClean="0">
                <a:solidFill>
                  <a:srgbClr val="00B0F0"/>
                </a:solidFill>
              </a:rPr>
              <a:t> </a:t>
            </a:r>
            <a:r>
              <a:rPr lang="en-US" altLang="zh-TW" sz="2600" dirty="0" smtClean="0"/>
              <a:t>: </a:t>
            </a:r>
            <a:r>
              <a:rPr lang="en-US" altLang="zh-TW" sz="2600" dirty="0"/>
              <a:t>remove all .o file of this project and third </a:t>
            </a:r>
            <a:r>
              <a:rPr lang="en-US" altLang="zh-TW" sz="2600" dirty="0" smtClean="0"/>
              <a:t>party</a:t>
            </a:r>
          </a:p>
          <a:p>
            <a:pPr marL="514350" indent="-514350">
              <a:buFont typeface="+mj-lt"/>
              <a:buAutoNum type="arabicPeriod" startAt="8"/>
            </a:pPr>
            <a:endParaRPr lang="en-US" altLang="zh-TW" sz="2600" dirty="0"/>
          </a:p>
          <a:p>
            <a:r>
              <a:rPr lang="en-US" altLang="zh-TW" sz="2600" dirty="0"/>
              <a:t>You can add a command for changing toolchain</a:t>
            </a:r>
            <a:br>
              <a:rPr lang="en-US" altLang="zh-TW" sz="2600" dirty="0"/>
            </a:br>
            <a:r>
              <a:rPr lang="en-US" altLang="zh-TW" sz="2600" dirty="0"/>
              <a:t>(already define toolchain in </a:t>
            </a:r>
            <a:r>
              <a:rPr lang="en-US" altLang="zh-TW" sz="2600" dirty="0" err="1"/>
              <a:t>makefile</a:t>
            </a:r>
            <a:r>
              <a:rPr lang="en-US" altLang="zh-TW" sz="2600" dirty="0"/>
              <a:t>)</a:t>
            </a:r>
            <a:br>
              <a:rPr lang="en-US" altLang="zh-TW" sz="2600" dirty="0"/>
            </a:br>
            <a:r>
              <a:rPr lang="en-US" altLang="zh-TW" sz="2600" dirty="0"/>
              <a:t>“ARC_TOOLCHAIN=</a:t>
            </a:r>
            <a:r>
              <a:rPr lang="en-US" altLang="zh-TW" sz="2600" dirty="0" err="1"/>
              <a:t>mwdt</a:t>
            </a:r>
            <a:r>
              <a:rPr lang="en-US" altLang="zh-TW" sz="2600" dirty="0"/>
              <a:t>”: compile with </a:t>
            </a:r>
            <a:r>
              <a:rPr lang="en-US" altLang="zh-TW" sz="2600" dirty="0" err="1"/>
              <a:t>MetaWare</a:t>
            </a:r>
            <a:r>
              <a:rPr lang="en-US" altLang="zh-TW" sz="2600" dirty="0"/>
              <a:t/>
            </a:r>
            <a:br>
              <a:rPr lang="en-US" altLang="zh-TW" sz="2600" dirty="0"/>
            </a:br>
            <a:r>
              <a:rPr lang="en-US" altLang="zh-TW" sz="2600" dirty="0"/>
              <a:t>“ARC_TOOLCHAIN=gnu”: compile with ARC GNU Toolchain</a:t>
            </a:r>
            <a:br>
              <a:rPr lang="en-US" altLang="zh-TW" sz="2600" dirty="0"/>
            </a:br>
            <a:r>
              <a:rPr lang="en-US" altLang="zh-TW" sz="2600" dirty="0"/>
              <a:t>Please use </a:t>
            </a:r>
            <a:r>
              <a:rPr lang="en-US" altLang="zh-TW" sz="2600" dirty="0" smtClean="0"/>
              <a:t> </a:t>
            </a:r>
            <a:r>
              <a:rPr lang="en-US" altLang="zh-TW" sz="2000" dirty="0" smtClean="0">
                <a:solidFill>
                  <a:srgbClr val="C92C2C"/>
                </a:solidFill>
                <a:latin typeface="Consolas" panose="020B0609020204030204" pitchFamily="49" charset="0"/>
              </a:rPr>
              <a:t>$ </a:t>
            </a:r>
            <a:r>
              <a:rPr lang="en-US" altLang="zh-TW" sz="2600" dirty="0">
                <a:solidFill>
                  <a:srgbClr val="00B0F0"/>
                </a:solidFill>
              </a:rPr>
              <a:t>make </a:t>
            </a:r>
            <a:r>
              <a:rPr lang="en-US" altLang="zh-TW" sz="2600" dirty="0" err="1" smtClean="0">
                <a:solidFill>
                  <a:srgbClr val="00B0F0"/>
                </a:solidFill>
              </a:rPr>
              <a:t>clean_all</a:t>
            </a:r>
            <a:r>
              <a:rPr lang="en-US" altLang="zh-TW" sz="2600" dirty="0" smtClean="0"/>
              <a:t>  before </a:t>
            </a:r>
            <a:r>
              <a:rPr lang="en-US" altLang="zh-TW" sz="2600" dirty="0"/>
              <a:t>you change toolchain.</a:t>
            </a:r>
          </a:p>
          <a:p>
            <a:pPr marL="514350" indent="-514350">
              <a:buFont typeface="+mj-lt"/>
              <a:buAutoNum type="arabicPeriod" startAt="6"/>
            </a:pPr>
            <a:endParaRPr lang="en-US" altLang="zh-TW" sz="2600" dirty="0"/>
          </a:p>
        </p:txBody>
      </p:sp>
    </p:spTree>
    <p:custDataLst>
      <p:tags r:id="rId1"/>
    </p:custDataLst>
    <p:extLst>
      <p:ext uri="{BB962C8B-B14F-4D97-AF65-F5344CB8AC3E}">
        <p14:creationId xmlns:p14="http://schemas.microsoft.com/office/powerpoint/2010/main" val="2606089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p:txBody>
          <a:bodyPr>
            <a:normAutofit/>
          </a:bodyPr>
          <a:lstStyle/>
          <a:p>
            <a:r>
              <a:rPr lang="en-US" sz="4400" dirty="0"/>
              <a:t>Project Development Flow</a:t>
            </a:r>
          </a:p>
        </p:txBody>
      </p:sp>
      <p:sp>
        <p:nvSpPr>
          <p:cNvPr id="7" name="Rectangle: Rounded Corners 6">
            <a:extLst>
              <a:ext uri="{FF2B5EF4-FFF2-40B4-BE49-F238E27FC236}">
                <a16:creationId xmlns:a16="http://schemas.microsoft.com/office/drawing/2014/main" xmlns="" id="{E9F5A32B-B941-4D4B-A43A-AE438AC531B7}"/>
              </a:ext>
            </a:extLst>
          </p:cNvPr>
          <p:cNvSpPr/>
          <p:nvPr/>
        </p:nvSpPr>
        <p:spPr>
          <a:xfrm>
            <a:off x="963507" y="1051204"/>
            <a:ext cx="2489200" cy="17119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TensorFlow</a:t>
            </a:r>
          </a:p>
          <a:p>
            <a:pPr algn="ctr"/>
            <a:r>
              <a:rPr lang="en-US" altLang="zh-TW" sz="2600" dirty="0"/>
              <a:t>Model</a:t>
            </a:r>
          </a:p>
          <a:p>
            <a:pPr algn="ctr"/>
            <a:r>
              <a:rPr lang="en-US" altLang="zh-TW" sz="2600" dirty="0"/>
              <a:t>Development</a:t>
            </a:r>
            <a:endParaRPr lang="zh-TW" altLang="en-US" sz="2600" dirty="0"/>
          </a:p>
        </p:txBody>
      </p:sp>
      <p:sp>
        <p:nvSpPr>
          <p:cNvPr id="8" name="Rectangle: Rounded Corners 7">
            <a:extLst>
              <a:ext uri="{FF2B5EF4-FFF2-40B4-BE49-F238E27FC236}">
                <a16:creationId xmlns:a16="http://schemas.microsoft.com/office/drawing/2014/main" xmlns="" id="{CB20FA52-4A33-4A23-AF31-1F0D22A5D548}"/>
              </a:ext>
            </a:extLst>
          </p:cNvPr>
          <p:cNvSpPr/>
          <p:nvPr/>
        </p:nvSpPr>
        <p:spPr>
          <a:xfrm>
            <a:off x="4851400"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Firmware</a:t>
            </a:r>
          </a:p>
          <a:p>
            <a:pPr algn="ctr"/>
            <a:r>
              <a:rPr lang="en-US" altLang="zh-TW" sz="2600" dirty="0"/>
              <a:t>Development</a:t>
            </a:r>
            <a:endParaRPr lang="zh-TW" altLang="en-US" sz="2600" dirty="0"/>
          </a:p>
        </p:txBody>
      </p:sp>
      <p:sp>
        <p:nvSpPr>
          <p:cNvPr id="9" name="Rectangle: Rounded Corners 8">
            <a:extLst>
              <a:ext uri="{FF2B5EF4-FFF2-40B4-BE49-F238E27FC236}">
                <a16:creationId xmlns:a16="http://schemas.microsoft.com/office/drawing/2014/main" xmlns="" id="{0E07D017-3E9C-4B36-A557-C20264886797}"/>
              </a:ext>
            </a:extLst>
          </p:cNvPr>
          <p:cNvSpPr/>
          <p:nvPr/>
        </p:nvSpPr>
        <p:spPr>
          <a:xfrm>
            <a:off x="8739293"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Run / Update</a:t>
            </a:r>
          </a:p>
          <a:p>
            <a:pPr algn="ctr"/>
            <a:r>
              <a:rPr lang="en-US" altLang="zh-TW" sz="2600" dirty="0"/>
              <a:t>Application</a:t>
            </a:r>
          </a:p>
          <a:p>
            <a:pPr algn="ctr"/>
            <a:r>
              <a:rPr lang="en-US" altLang="zh-TW" sz="2600" dirty="0"/>
              <a:t>On WE-I</a:t>
            </a:r>
            <a:endParaRPr lang="zh-TW" altLang="en-US" sz="2600" dirty="0"/>
          </a:p>
        </p:txBody>
      </p:sp>
      <p:cxnSp>
        <p:nvCxnSpPr>
          <p:cNvPr id="12" name="Straight Arrow Connector 11">
            <a:extLst>
              <a:ext uri="{FF2B5EF4-FFF2-40B4-BE49-F238E27FC236}">
                <a16:creationId xmlns:a16="http://schemas.microsoft.com/office/drawing/2014/main" xmlns="" id="{5CDAEF96-3BB7-4FD0-B7B3-9997EFA03BE6}"/>
              </a:ext>
            </a:extLst>
          </p:cNvPr>
          <p:cNvCxnSpPr>
            <a:cxnSpLocks/>
            <a:stCxn id="7" idx="3"/>
            <a:endCxn id="8" idx="1"/>
          </p:cNvCxnSpPr>
          <p:nvPr/>
        </p:nvCxnSpPr>
        <p:spPr>
          <a:xfrm>
            <a:off x="3452707" y="1907184"/>
            <a:ext cx="1398693" cy="18136"/>
          </a:xfrm>
          <a:prstGeom prst="straightConnector1">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xmlns="" id="{0CD9E5D4-24A3-4FC5-BDF8-134E6A600993}"/>
              </a:ext>
            </a:extLst>
          </p:cNvPr>
          <p:cNvCxnSpPr>
            <a:cxnSpLocks/>
            <a:stCxn id="8" idx="3"/>
            <a:endCxn id="9" idx="1"/>
          </p:cNvCxnSpPr>
          <p:nvPr/>
        </p:nvCxnSpPr>
        <p:spPr>
          <a:xfrm>
            <a:off x="7340600" y="1925320"/>
            <a:ext cx="139869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xmlns="" id="{DD27EA58-3006-4895-9DC5-BE101DB139BF}"/>
              </a:ext>
            </a:extLst>
          </p:cNvPr>
          <p:cNvCxnSpPr>
            <a:cxnSpLocks/>
            <a:stCxn id="8" idx="2"/>
            <a:endCxn id="7" idx="2"/>
          </p:cNvCxnSpPr>
          <p:nvPr/>
        </p:nvCxnSpPr>
        <p:spPr>
          <a:xfrm rot="5400000" flipH="1">
            <a:off x="4142986" y="828286"/>
            <a:ext cx="18136" cy="3887893"/>
          </a:xfrm>
          <a:prstGeom prst="bentConnector3">
            <a:avLst>
              <a:gd name="adj1" fmla="val -2754384"/>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xmlns="" id="{27E9FCA9-9BE5-46B8-B7AA-666448B16AAB}"/>
              </a:ext>
            </a:extLst>
          </p:cNvPr>
          <p:cNvSpPr txBox="1"/>
          <p:nvPr/>
        </p:nvSpPr>
        <p:spPr>
          <a:xfrm>
            <a:off x="7249826" y="1106161"/>
            <a:ext cx="1497754" cy="769441"/>
          </a:xfrm>
          <a:prstGeom prst="rect">
            <a:avLst/>
          </a:prstGeom>
          <a:noFill/>
        </p:spPr>
        <p:txBody>
          <a:bodyPr wrap="square" rtlCol="0">
            <a:spAutoFit/>
          </a:bodyPr>
          <a:lstStyle/>
          <a:p>
            <a:pPr algn="ctr"/>
            <a:r>
              <a:rPr lang="en-US" altLang="zh-TW" sz="2200" dirty="0"/>
              <a:t>Download</a:t>
            </a:r>
            <a:br>
              <a:rPr lang="en-US" altLang="zh-TW" sz="2200" dirty="0"/>
            </a:br>
            <a:r>
              <a:rPr lang="en-US" altLang="zh-TW" sz="2200" dirty="0" err="1"/>
              <a:t>img</a:t>
            </a:r>
            <a:r>
              <a:rPr lang="en-US" altLang="zh-TW" sz="2200" dirty="0"/>
              <a:t> file</a:t>
            </a:r>
            <a:endParaRPr lang="zh-TW" altLang="en-US" sz="2200" dirty="0"/>
          </a:p>
        </p:txBody>
      </p:sp>
      <p:sp>
        <p:nvSpPr>
          <p:cNvPr id="32" name="TextBox 31">
            <a:extLst>
              <a:ext uri="{FF2B5EF4-FFF2-40B4-BE49-F238E27FC236}">
                <a16:creationId xmlns:a16="http://schemas.microsoft.com/office/drawing/2014/main" xmlns="" id="{DC19F488-B35E-4CFE-BE89-C45FD14934ED}"/>
              </a:ext>
            </a:extLst>
          </p:cNvPr>
          <p:cNvSpPr txBox="1"/>
          <p:nvPr/>
        </p:nvSpPr>
        <p:spPr>
          <a:xfrm>
            <a:off x="7291069" y="2836309"/>
            <a:ext cx="1497754" cy="430887"/>
          </a:xfrm>
          <a:prstGeom prst="rect">
            <a:avLst/>
          </a:prstGeom>
          <a:noFill/>
        </p:spPr>
        <p:txBody>
          <a:bodyPr wrap="square" rtlCol="0">
            <a:spAutoFit/>
          </a:bodyPr>
          <a:lstStyle/>
          <a:p>
            <a:pPr algn="ctr"/>
            <a:r>
              <a:rPr lang="en-US" altLang="zh-TW" sz="2200" dirty="0"/>
              <a:t>Debug</a:t>
            </a:r>
            <a:endParaRPr lang="zh-TW" altLang="en-US" sz="2200" dirty="0"/>
          </a:p>
        </p:txBody>
      </p:sp>
      <p:sp>
        <p:nvSpPr>
          <p:cNvPr id="33" name="TextBox 32">
            <a:extLst>
              <a:ext uri="{FF2B5EF4-FFF2-40B4-BE49-F238E27FC236}">
                <a16:creationId xmlns:a16="http://schemas.microsoft.com/office/drawing/2014/main" xmlns="" id="{4172700A-A351-43CA-BD5E-BE3E216EBDD6}"/>
              </a:ext>
            </a:extLst>
          </p:cNvPr>
          <p:cNvSpPr txBox="1"/>
          <p:nvPr/>
        </p:nvSpPr>
        <p:spPr>
          <a:xfrm>
            <a:off x="3364676" y="1484878"/>
            <a:ext cx="1497754" cy="430887"/>
          </a:xfrm>
          <a:prstGeom prst="rect">
            <a:avLst/>
          </a:prstGeom>
          <a:noFill/>
        </p:spPr>
        <p:txBody>
          <a:bodyPr wrap="square" rtlCol="0">
            <a:spAutoFit/>
          </a:bodyPr>
          <a:lstStyle/>
          <a:p>
            <a:pPr algn="ctr"/>
            <a:r>
              <a:rPr lang="en-US" altLang="zh-TW" sz="2200" dirty="0">
                <a:solidFill>
                  <a:schemeClr val="bg1">
                    <a:lumMod val="95000"/>
                  </a:schemeClr>
                </a:solidFill>
              </a:rPr>
              <a:t>Convert</a:t>
            </a:r>
            <a:endParaRPr lang="zh-TW" altLang="en-US" sz="2200" dirty="0">
              <a:solidFill>
                <a:schemeClr val="bg1">
                  <a:lumMod val="95000"/>
                </a:schemeClr>
              </a:solidFill>
            </a:endParaRPr>
          </a:p>
        </p:txBody>
      </p:sp>
      <p:graphicFrame>
        <p:nvGraphicFramePr>
          <p:cNvPr id="36" name="Table 36">
            <a:extLst>
              <a:ext uri="{FF2B5EF4-FFF2-40B4-BE49-F238E27FC236}">
                <a16:creationId xmlns:a16="http://schemas.microsoft.com/office/drawing/2014/main" xmlns="" id="{8B71179A-D190-4D91-BF92-75193C3EF560}"/>
              </a:ext>
            </a:extLst>
          </p:cNvPr>
          <p:cNvGraphicFramePr>
            <a:graphicFrameLocks noGrp="1"/>
          </p:cNvGraphicFramePr>
          <p:nvPr>
            <p:extLst>
              <p:ext uri="{D42A27DB-BD31-4B8C-83A1-F6EECF244321}">
                <p14:modId xmlns:p14="http://schemas.microsoft.com/office/powerpoint/2010/main" val="3217263742"/>
              </p:ext>
            </p:extLst>
          </p:nvPr>
        </p:nvGraphicFramePr>
        <p:xfrm>
          <a:off x="457200" y="3460752"/>
          <a:ext cx="11228492" cy="3140723"/>
        </p:xfrm>
        <a:graphic>
          <a:graphicData uri="http://schemas.openxmlformats.org/drawingml/2006/table">
            <a:tbl>
              <a:tblPr firstRow="1" bandRow="1">
                <a:tableStyleId>{5C22544A-7EE6-4342-B048-85BDC9FD1C3A}</a:tableStyleId>
              </a:tblPr>
              <a:tblGrid>
                <a:gridCol w="2181225">
                  <a:extLst>
                    <a:ext uri="{9D8B030D-6E8A-4147-A177-3AD203B41FA5}">
                      <a16:colId xmlns:a16="http://schemas.microsoft.com/office/drawing/2014/main" xmlns="" val="648957265"/>
                    </a:ext>
                  </a:extLst>
                </a:gridCol>
                <a:gridCol w="3219450">
                  <a:extLst>
                    <a:ext uri="{9D8B030D-6E8A-4147-A177-3AD203B41FA5}">
                      <a16:colId xmlns:a16="http://schemas.microsoft.com/office/drawing/2014/main" xmlns="" val="624020875"/>
                    </a:ext>
                  </a:extLst>
                </a:gridCol>
                <a:gridCol w="3552825">
                  <a:extLst>
                    <a:ext uri="{9D8B030D-6E8A-4147-A177-3AD203B41FA5}">
                      <a16:colId xmlns:a16="http://schemas.microsoft.com/office/drawing/2014/main" xmlns="" val="2209684831"/>
                    </a:ext>
                  </a:extLst>
                </a:gridCol>
                <a:gridCol w="2274992">
                  <a:extLst>
                    <a:ext uri="{9D8B030D-6E8A-4147-A177-3AD203B41FA5}">
                      <a16:colId xmlns:a16="http://schemas.microsoft.com/office/drawing/2014/main" xmlns="" val="2950162006"/>
                    </a:ext>
                  </a:extLst>
                </a:gridCol>
              </a:tblGrid>
              <a:tr h="984026">
                <a:tc>
                  <a:txBody>
                    <a:bodyPr/>
                    <a:lstStyle/>
                    <a:p>
                      <a:pPr algn="ctr"/>
                      <a:r>
                        <a:rPr lang="en-US" altLang="zh-TW" sz="2200" dirty="0">
                          <a:solidFill>
                            <a:schemeClr val="tx1"/>
                          </a:solidFill>
                        </a:rPr>
                        <a:t>Stage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TensorFlow</a:t>
                      </a:r>
                    </a:p>
                    <a:p>
                      <a:pPr algn="ctr"/>
                      <a:r>
                        <a:rPr lang="en-US" altLang="zh-TW" sz="2200" dirty="0">
                          <a:solidFill>
                            <a:schemeClr val="bg1">
                              <a:lumMod val="95000"/>
                            </a:schemeClr>
                          </a:solidFill>
                        </a:rPr>
                        <a:t>Model</a:t>
                      </a:r>
                    </a:p>
                    <a:p>
                      <a:pPr algn="ctr"/>
                      <a:r>
                        <a:rPr lang="en-US" altLang="zh-TW" sz="2200" dirty="0">
                          <a:solidFill>
                            <a:schemeClr val="bg1">
                              <a:lumMod val="95000"/>
                            </a:schemeClr>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Firmware</a:t>
                      </a:r>
                    </a:p>
                    <a:p>
                      <a:pPr algn="ctr"/>
                      <a:r>
                        <a:rPr lang="en-US" altLang="zh-TW" sz="2200" dirty="0">
                          <a:solidFill>
                            <a:schemeClr val="tx1"/>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Run / Update</a:t>
                      </a:r>
                    </a:p>
                    <a:p>
                      <a:pPr algn="ctr"/>
                      <a:r>
                        <a:rPr lang="en-US" altLang="zh-TW" sz="2200" dirty="0">
                          <a:solidFill>
                            <a:schemeClr val="tx1"/>
                          </a:solidFill>
                        </a:rPr>
                        <a:t>Application</a:t>
                      </a:r>
                    </a:p>
                    <a:p>
                      <a:pPr algn="ctr"/>
                      <a:r>
                        <a:rPr lang="en-US" altLang="zh-TW" sz="2200" dirty="0">
                          <a:solidFill>
                            <a:schemeClr val="tx1"/>
                          </a:solidFill>
                        </a:rPr>
                        <a:t>On WE-I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530618991"/>
                  </a:ext>
                </a:extLst>
              </a:tr>
              <a:tr h="9840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tx1"/>
                          </a:solidFill>
                        </a:rPr>
                        <a:t>Tool</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Anaconda</a:t>
                      </a:r>
                    </a:p>
                    <a:p>
                      <a:pPr algn="ctr"/>
                      <a:r>
                        <a:rPr lang="en-US" altLang="zh-TW" sz="2200" dirty="0">
                          <a:solidFill>
                            <a:schemeClr val="bg1">
                              <a:lumMod val="95000"/>
                            </a:schemeClr>
                          </a:solidFill>
                        </a:rPr>
                        <a:t>Cygwin</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Cygwin</a:t>
                      </a:r>
                    </a:p>
                    <a:p>
                      <a:pPr algn="ctr"/>
                      <a:r>
                        <a:rPr lang="en-US" altLang="zh-TW" sz="2200" dirty="0" err="1">
                          <a:solidFill>
                            <a:schemeClr val="tx1"/>
                          </a:solidFill>
                        </a:rPr>
                        <a:t>Metaware</a:t>
                      </a:r>
                      <a:r>
                        <a:rPr lang="en-US" altLang="zh-TW" sz="2200" dirty="0">
                          <a:solidFill>
                            <a:schemeClr val="tx1"/>
                          </a:solidFill>
                        </a:rPr>
                        <a:t> or ARC GNU </a:t>
                      </a:r>
                    </a:p>
                    <a:p>
                      <a:pPr algn="ctr"/>
                      <a:r>
                        <a:rPr lang="en-US" altLang="zh-TW" sz="2200" dirty="0">
                          <a:solidFill>
                            <a:schemeClr val="tx1"/>
                          </a:solidFill>
                        </a:rPr>
                        <a:t>VirtualBox (Ubuntu 20.04)</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Tera Term</a:t>
                      </a:r>
                      <a:br>
                        <a:rPr lang="en-US" altLang="zh-TW" sz="2200" dirty="0">
                          <a:solidFill>
                            <a:schemeClr val="tx1"/>
                          </a:solidFill>
                        </a:rPr>
                      </a:br>
                      <a:r>
                        <a:rPr lang="en-US" altLang="zh-TW" sz="2200" dirty="0">
                          <a:solidFill>
                            <a:schemeClr val="tx1"/>
                          </a:solidFill>
                        </a:rPr>
                        <a:t>USB Micro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37702073"/>
                  </a:ext>
                </a:extLst>
              </a:tr>
              <a:tr h="946163">
                <a:tc>
                  <a:txBody>
                    <a:bodyPr/>
                    <a:lstStyle/>
                    <a:p>
                      <a:pPr algn="ctr"/>
                      <a:r>
                        <a:rPr lang="en-US" altLang="zh-TW" sz="2200" dirty="0">
                          <a:solidFill>
                            <a:schemeClr val="tx1"/>
                          </a:solidFill>
                        </a:rPr>
                        <a:t>Language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bg1">
                              <a:lumMod val="95000"/>
                            </a:schemeClr>
                          </a:solidFill>
                        </a:rPr>
                        <a:t>Python 3</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t>C language</a:t>
                      </a:r>
                      <a:br>
                        <a:rPr lang="en-US" altLang="zh-TW" sz="2200" dirty="0"/>
                      </a:br>
                      <a:r>
                        <a:rPr lang="en-US" altLang="zh-TW" sz="2200" dirty="0"/>
                        <a:t>C++ language</a:t>
                      </a:r>
                      <a:endParaRPr lang="zh-TW" altLang="en-US"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722562035"/>
                  </a:ext>
                </a:extLst>
              </a:tr>
            </a:tbl>
          </a:graphicData>
        </a:graphic>
      </p:graphicFrame>
      <p:cxnSp>
        <p:nvCxnSpPr>
          <p:cNvPr id="19" name="Connector: Elbow 18">
            <a:extLst>
              <a:ext uri="{FF2B5EF4-FFF2-40B4-BE49-F238E27FC236}">
                <a16:creationId xmlns:a16="http://schemas.microsoft.com/office/drawing/2014/main" xmlns="" id="{E9BB7FF4-62E3-4AA1-9125-043BCF80A50D}"/>
              </a:ext>
            </a:extLst>
          </p:cNvPr>
          <p:cNvCxnSpPr>
            <a:stCxn id="9" idx="2"/>
            <a:endCxn id="8" idx="2"/>
          </p:cNvCxnSpPr>
          <p:nvPr/>
        </p:nvCxnSpPr>
        <p:spPr>
          <a:xfrm rot="5400000">
            <a:off x="8039947" y="837354"/>
            <a:ext cx="12700" cy="3887893"/>
          </a:xfrm>
          <a:prstGeom prst="bentConnector3">
            <a:avLst>
              <a:gd name="adj1" fmla="val 4000000"/>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xmlns="" id="{AB966055-1815-4191-8EFE-6120B3F5C385}"/>
              </a:ext>
            </a:extLst>
          </p:cNvPr>
          <p:cNvSpPr/>
          <p:nvPr/>
        </p:nvSpPr>
        <p:spPr>
          <a:xfrm>
            <a:off x="8667750" y="975123"/>
            <a:ext cx="2671340" cy="1901112"/>
          </a:xfrm>
          <a:prstGeom prst="rect">
            <a:avLst/>
          </a:prstGeom>
          <a:noFill/>
          <a:ln w="57150">
            <a:solidFill>
              <a:srgbClr val="F505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251153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p:txBody>
          <a:bodyPr>
            <a:normAutofit/>
          </a:bodyPr>
          <a:lstStyle/>
          <a:p>
            <a:r>
              <a:rPr lang="en-US" sz="4400" dirty="0"/>
              <a:t>Run / Update Application On WE-I</a:t>
            </a:r>
          </a:p>
        </p:txBody>
      </p:sp>
      <p:sp>
        <p:nvSpPr>
          <p:cNvPr id="17" name="Rectangle: Rounded Corners 16">
            <a:extLst>
              <a:ext uri="{FF2B5EF4-FFF2-40B4-BE49-F238E27FC236}">
                <a16:creationId xmlns:a16="http://schemas.microsoft.com/office/drawing/2014/main" xmlns="" id="{5E3C0983-9A3C-438F-BDF2-9BAB6AB9B01B}"/>
              </a:ext>
            </a:extLst>
          </p:cNvPr>
          <p:cNvSpPr/>
          <p:nvPr/>
        </p:nvSpPr>
        <p:spPr>
          <a:xfrm>
            <a:off x="1466850" y="2788255"/>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WE-I</a:t>
            </a:r>
          </a:p>
          <a:p>
            <a:pPr algn="ctr"/>
            <a:r>
              <a:rPr lang="en-US" altLang="zh-TW" sz="2600" dirty="0"/>
              <a:t>Reset</a:t>
            </a:r>
            <a:endParaRPr lang="zh-TW" altLang="en-US" sz="2600" dirty="0"/>
          </a:p>
        </p:txBody>
      </p:sp>
      <p:sp>
        <p:nvSpPr>
          <p:cNvPr id="18" name="Rectangle: Rounded Corners 17">
            <a:extLst>
              <a:ext uri="{FF2B5EF4-FFF2-40B4-BE49-F238E27FC236}">
                <a16:creationId xmlns:a16="http://schemas.microsoft.com/office/drawing/2014/main" xmlns="" id="{F213B23D-A69F-4232-B2E2-70B4E431BC78}"/>
              </a:ext>
            </a:extLst>
          </p:cNvPr>
          <p:cNvSpPr/>
          <p:nvPr/>
        </p:nvSpPr>
        <p:spPr>
          <a:xfrm>
            <a:off x="4524375" y="2788255"/>
            <a:ext cx="314325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Any Data from SPI </a:t>
            </a:r>
            <a:br>
              <a:rPr lang="en-US" altLang="zh-TW" sz="2600" dirty="0"/>
            </a:br>
            <a:r>
              <a:rPr lang="en-US" altLang="zh-TW" sz="2600" dirty="0"/>
              <a:t>in 0.3 sec</a:t>
            </a:r>
            <a:endParaRPr lang="zh-TW" altLang="en-US" sz="2600" dirty="0"/>
          </a:p>
        </p:txBody>
      </p:sp>
      <p:sp>
        <p:nvSpPr>
          <p:cNvPr id="19" name="Rectangle: Rounded Corners 18">
            <a:extLst>
              <a:ext uri="{FF2B5EF4-FFF2-40B4-BE49-F238E27FC236}">
                <a16:creationId xmlns:a16="http://schemas.microsoft.com/office/drawing/2014/main" xmlns="" id="{5BB12D15-7D47-41EF-8A3D-880D5CB7EEEC}"/>
              </a:ext>
            </a:extLst>
          </p:cNvPr>
          <p:cNvSpPr/>
          <p:nvPr/>
        </p:nvSpPr>
        <p:spPr>
          <a:xfrm>
            <a:off x="8925150" y="1717040"/>
            <a:ext cx="211455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Running</a:t>
            </a:r>
          </a:p>
          <a:p>
            <a:pPr algn="ctr"/>
            <a:r>
              <a:rPr lang="en-US" altLang="zh-TW" sz="2600" dirty="0"/>
              <a:t>Application</a:t>
            </a:r>
          </a:p>
          <a:p>
            <a:pPr algn="ctr"/>
            <a:r>
              <a:rPr lang="en-US" altLang="zh-TW" sz="2600" dirty="0"/>
              <a:t>Mode</a:t>
            </a:r>
          </a:p>
        </p:txBody>
      </p:sp>
      <p:sp>
        <p:nvSpPr>
          <p:cNvPr id="20" name="Rectangle: Rounded Corners 19">
            <a:extLst>
              <a:ext uri="{FF2B5EF4-FFF2-40B4-BE49-F238E27FC236}">
                <a16:creationId xmlns:a16="http://schemas.microsoft.com/office/drawing/2014/main" xmlns="" id="{F77772AC-A150-42D1-A7FA-E56F63205B31}"/>
              </a:ext>
            </a:extLst>
          </p:cNvPr>
          <p:cNvSpPr/>
          <p:nvPr/>
        </p:nvSpPr>
        <p:spPr>
          <a:xfrm>
            <a:off x="8925150" y="4140201"/>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Update</a:t>
            </a:r>
          </a:p>
          <a:p>
            <a:pPr algn="ctr"/>
            <a:r>
              <a:rPr lang="en-US" altLang="zh-TW" sz="2600" dirty="0"/>
              <a:t>Application</a:t>
            </a:r>
          </a:p>
          <a:p>
            <a:pPr algn="ctr"/>
            <a:r>
              <a:rPr lang="en-US" altLang="zh-TW" sz="2600" dirty="0"/>
              <a:t>Mode</a:t>
            </a:r>
            <a:endParaRPr lang="zh-TW" altLang="en-US" sz="2600" dirty="0"/>
          </a:p>
        </p:txBody>
      </p:sp>
      <p:cxnSp>
        <p:nvCxnSpPr>
          <p:cNvPr id="21" name="Straight Arrow Connector 20">
            <a:extLst>
              <a:ext uri="{FF2B5EF4-FFF2-40B4-BE49-F238E27FC236}">
                <a16:creationId xmlns:a16="http://schemas.microsoft.com/office/drawing/2014/main" xmlns="" id="{0A84D0A9-5E9B-452A-8156-4B99AB6B0DA5}"/>
              </a:ext>
            </a:extLst>
          </p:cNvPr>
          <p:cNvCxnSpPr>
            <a:cxnSpLocks/>
            <a:stCxn id="17" idx="3"/>
            <a:endCxn id="18" idx="1"/>
          </p:cNvCxnSpPr>
          <p:nvPr/>
        </p:nvCxnSpPr>
        <p:spPr>
          <a:xfrm>
            <a:off x="3266850" y="3644235"/>
            <a:ext cx="1257525"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7" name="Connector: Elbow 26">
            <a:extLst>
              <a:ext uri="{FF2B5EF4-FFF2-40B4-BE49-F238E27FC236}">
                <a16:creationId xmlns:a16="http://schemas.microsoft.com/office/drawing/2014/main" xmlns="" id="{4DBCD9A5-D605-4CDE-A34F-EB3660B8E706}"/>
              </a:ext>
            </a:extLst>
          </p:cNvPr>
          <p:cNvCxnSpPr>
            <a:cxnSpLocks/>
            <a:stCxn id="18" idx="3"/>
            <a:endCxn id="19" idx="1"/>
          </p:cNvCxnSpPr>
          <p:nvPr/>
        </p:nvCxnSpPr>
        <p:spPr>
          <a:xfrm flipV="1">
            <a:off x="7667625" y="2573020"/>
            <a:ext cx="1257525" cy="1071215"/>
          </a:xfrm>
          <a:prstGeom prst="bentConnector3">
            <a:avLst>
              <a:gd name="adj1" fmla="val 50000"/>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1" name="Connector: Elbow 30">
            <a:extLst>
              <a:ext uri="{FF2B5EF4-FFF2-40B4-BE49-F238E27FC236}">
                <a16:creationId xmlns:a16="http://schemas.microsoft.com/office/drawing/2014/main" xmlns="" id="{30B39609-974C-4906-83F0-660C923144ED}"/>
              </a:ext>
            </a:extLst>
          </p:cNvPr>
          <p:cNvCxnSpPr>
            <a:cxnSpLocks/>
            <a:stCxn id="18" idx="3"/>
            <a:endCxn id="20" idx="1"/>
          </p:cNvCxnSpPr>
          <p:nvPr/>
        </p:nvCxnSpPr>
        <p:spPr>
          <a:xfrm>
            <a:off x="7667625" y="3644235"/>
            <a:ext cx="1257525" cy="1351946"/>
          </a:xfrm>
          <a:prstGeom prst="bentConnector3">
            <a:avLst>
              <a:gd name="adj1" fmla="val 50000"/>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xmlns="" id="{5DE3FFA2-FF4F-420A-B22A-30C023C871DB}"/>
              </a:ext>
            </a:extLst>
          </p:cNvPr>
          <p:cNvSpPr txBox="1"/>
          <p:nvPr/>
        </p:nvSpPr>
        <p:spPr>
          <a:xfrm>
            <a:off x="7852197" y="3917385"/>
            <a:ext cx="1497754" cy="430887"/>
          </a:xfrm>
          <a:prstGeom prst="rect">
            <a:avLst/>
          </a:prstGeom>
          <a:noFill/>
        </p:spPr>
        <p:txBody>
          <a:bodyPr wrap="square" rtlCol="0">
            <a:spAutoFit/>
          </a:bodyPr>
          <a:lstStyle/>
          <a:p>
            <a:pPr algn="ctr"/>
            <a:r>
              <a:rPr lang="en-US" altLang="zh-TW" sz="2200" dirty="0"/>
              <a:t>Yes</a:t>
            </a:r>
            <a:endParaRPr lang="zh-TW" altLang="en-US" sz="2200" dirty="0"/>
          </a:p>
        </p:txBody>
      </p:sp>
      <p:sp>
        <p:nvSpPr>
          <p:cNvPr id="37" name="TextBox 36">
            <a:extLst>
              <a:ext uri="{FF2B5EF4-FFF2-40B4-BE49-F238E27FC236}">
                <a16:creationId xmlns:a16="http://schemas.microsoft.com/office/drawing/2014/main" xmlns="" id="{BE1A6D0B-39CE-4187-AE4A-022947EF07BF}"/>
              </a:ext>
            </a:extLst>
          </p:cNvPr>
          <p:cNvSpPr txBox="1"/>
          <p:nvPr/>
        </p:nvSpPr>
        <p:spPr>
          <a:xfrm>
            <a:off x="7830296" y="2979237"/>
            <a:ext cx="1497754" cy="430887"/>
          </a:xfrm>
          <a:prstGeom prst="rect">
            <a:avLst/>
          </a:prstGeom>
          <a:noFill/>
        </p:spPr>
        <p:txBody>
          <a:bodyPr wrap="square" rtlCol="0">
            <a:spAutoFit/>
          </a:bodyPr>
          <a:lstStyle/>
          <a:p>
            <a:pPr algn="ctr"/>
            <a:r>
              <a:rPr lang="en-US" altLang="zh-TW" sz="2200" dirty="0"/>
              <a:t>No</a:t>
            </a:r>
            <a:endParaRPr lang="zh-TW" altLang="en-US" sz="2200" dirty="0"/>
          </a:p>
        </p:txBody>
      </p:sp>
    </p:spTree>
    <p:custDataLst>
      <p:tags r:id="rId1"/>
    </p:custDataLst>
    <p:extLst>
      <p:ext uri="{BB962C8B-B14F-4D97-AF65-F5344CB8AC3E}">
        <p14:creationId xmlns:p14="http://schemas.microsoft.com/office/powerpoint/2010/main" val="3932046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p:txBody>
          <a:bodyPr>
            <a:normAutofit/>
          </a:bodyPr>
          <a:lstStyle/>
          <a:p>
            <a:r>
              <a:rPr lang="en-US" sz="4400" dirty="0"/>
              <a:t>Update Application On WE-I</a:t>
            </a:r>
          </a:p>
        </p:txBody>
      </p:sp>
      <p:sp>
        <p:nvSpPr>
          <p:cNvPr id="17" name="Rectangle: Rounded Corners 16">
            <a:extLst>
              <a:ext uri="{FF2B5EF4-FFF2-40B4-BE49-F238E27FC236}">
                <a16:creationId xmlns:a16="http://schemas.microsoft.com/office/drawing/2014/main" xmlns="" id="{5E3C0983-9A3C-438F-BDF2-9BAB6AB9B01B}"/>
              </a:ext>
            </a:extLst>
          </p:cNvPr>
          <p:cNvSpPr/>
          <p:nvPr/>
        </p:nvSpPr>
        <p:spPr>
          <a:xfrm>
            <a:off x="249281" y="1985247"/>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WE-I</a:t>
            </a:r>
          </a:p>
          <a:p>
            <a:pPr algn="ctr"/>
            <a:r>
              <a:rPr lang="en-US" altLang="zh-TW" sz="2600" dirty="0"/>
              <a:t>Reset</a:t>
            </a:r>
            <a:endParaRPr lang="zh-TW" altLang="en-US" sz="2600" dirty="0"/>
          </a:p>
        </p:txBody>
      </p:sp>
      <p:sp>
        <p:nvSpPr>
          <p:cNvPr id="18" name="Rectangle: Rounded Corners 17">
            <a:extLst>
              <a:ext uri="{FF2B5EF4-FFF2-40B4-BE49-F238E27FC236}">
                <a16:creationId xmlns:a16="http://schemas.microsoft.com/office/drawing/2014/main" xmlns="" id="{F213B23D-A69F-4232-B2E2-70B4E431BC78}"/>
              </a:ext>
            </a:extLst>
          </p:cNvPr>
          <p:cNvSpPr/>
          <p:nvPr/>
        </p:nvSpPr>
        <p:spPr>
          <a:xfrm>
            <a:off x="2581061" y="1990119"/>
            <a:ext cx="314325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Any Data from SPI </a:t>
            </a:r>
            <a:br>
              <a:rPr lang="en-US" altLang="zh-TW" sz="2600" dirty="0"/>
            </a:br>
            <a:r>
              <a:rPr lang="en-US" altLang="zh-TW" sz="2600" dirty="0"/>
              <a:t>in 0.3 sec</a:t>
            </a:r>
            <a:endParaRPr lang="zh-TW" altLang="en-US" sz="2600" dirty="0"/>
          </a:p>
        </p:txBody>
      </p:sp>
      <p:sp>
        <p:nvSpPr>
          <p:cNvPr id="20" name="Rectangle: Rounded Corners 19">
            <a:extLst>
              <a:ext uri="{FF2B5EF4-FFF2-40B4-BE49-F238E27FC236}">
                <a16:creationId xmlns:a16="http://schemas.microsoft.com/office/drawing/2014/main" xmlns="" id="{F77772AC-A150-42D1-A7FA-E56F63205B31}"/>
              </a:ext>
            </a:extLst>
          </p:cNvPr>
          <p:cNvSpPr/>
          <p:nvPr/>
        </p:nvSpPr>
        <p:spPr>
          <a:xfrm>
            <a:off x="6406601" y="1985247"/>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Update</a:t>
            </a:r>
          </a:p>
          <a:p>
            <a:pPr algn="ctr"/>
            <a:r>
              <a:rPr lang="en-US" altLang="zh-TW" sz="2600" dirty="0"/>
              <a:t>Application</a:t>
            </a:r>
          </a:p>
          <a:p>
            <a:pPr algn="ctr"/>
            <a:r>
              <a:rPr lang="en-US" altLang="zh-TW" sz="2600" dirty="0"/>
              <a:t>Mode</a:t>
            </a:r>
            <a:endParaRPr lang="zh-TW" altLang="en-US" sz="2600" dirty="0"/>
          </a:p>
        </p:txBody>
      </p:sp>
      <p:cxnSp>
        <p:nvCxnSpPr>
          <p:cNvPr id="21" name="Straight Arrow Connector 20">
            <a:extLst>
              <a:ext uri="{FF2B5EF4-FFF2-40B4-BE49-F238E27FC236}">
                <a16:creationId xmlns:a16="http://schemas.microsoft.com/office/drawing/2014/main" xmlns="" id="{0A84D0A9-5E9B-452A-8156-4B99AB6B0DA5}"/>
              </a:ext>
            </a:extLst>
          </p:cNvPr>
          <p:cNvCxnSpPr>
            <a:cxnSpLocks/>
            <a:stCxn id="17" idx="3"/>
            <a:endCxn id="18" idx="1"/>
          </p:cNvCxnSpPr>
          <p:nvPr/>
        </p:nvCxnSpPr>
        <p:spPr>
          <a:xfrm>
            <a:off x="2049281" y="2841227"/>
            <a:ext cx="531780" cy="487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xmlns="" id="{5DE3FFA2-FF4F-420A-B22A-30C023C871DB}"/>
              </a:ext>
            </a:extLst>
          </p:cNvPr>
          <p:cNvSpPr txBox="1"/>
          <p:nvPr/>
        </p:nvSpPr>
        <p:spPr>
          <a:xfrm>
            <a:off x="5616436" y="2410340"/>
            <a:ext cx="780399" cy="430887"/>
          </a:xfrm>
          <a:prstGeom prst="rect">
            <a:avLst/>
          </a:prstGeom>
          <a:noFill/>
        </p:spPr>
        <p:txBody>
          <a:bodyPr wrap="square" rtlCol="0">
            <a:spAutoFit/>
          </a:bodyPr>
          <a:lstStyle/>
          <a:p>
            <a:pPr algn="ctr"/>
            <a:r>
              <a:rPr lang="en-US" altLang="zh-TW" sz="2200" dirty="0"/>
              <a:t>Yes</a:t>
            </a:r>
            <a:endParaRPr lang="zh-TW" altLang="en-US" sz="2200" dirty="0"/>
          </a:p>
        </p:txBody>
      </p:sp>
      <p:sp>
        <p:nvSpPr>
          <p:cNvPr id="13" name="Rectangle 12">
            <a:extLst>
              <a:ext uri="{FF2B5EF4-FFF2-40B4-BE49-F238E27FC236}">
                <a16:creationId xmlns:a16="http://schemas.microsoft.com/office/drawing/2014/main" xmlns="" id="{36A64BF2-045A-4EDB-AD23-B504B8D66BCD}"/>
              </a:ext>
            </a:extLst>
          </p:cNvPr>
          <p:cNvSpPr/>
          <p:nvPr/>
        </p:nvSpPr>
        <p:spPr>
          <a:xfrm>
            <a:off x="178067" y="1818391"/>
            <a:ext cx="11091333" cy="2045673"/>
          </a:xfrm>
          <a:prstGeom prst="rect">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cxnSp>
        <p:nvCxnSpPr>
          <p:cNvPr id="25" name="Straight Arrow Connector 24">
            <a:extLst>
              <a:ext uri="{FF2B5EF4-FFF2-40B4-BE49-F238E27FC236}">
                <a16:creationId xmlns:a16="http://schemas.microsoft.com/office/drawing/2014/main" xmlns="" id="{20671FDC-A874-44B9-97FE-A289791F93A6}"/>
              </a:ext>
            </a:extLst>
          </p:cNvPr>
          <p:cNvCxnSpPr>
            <a:cxnSpLocks/>
            <a:endCxn id="20" idx="1"/>
          </p:cNvCxnSpPr>
          <p:nvPr/>
        </p:nvCxnSpPr>
        <p:spPr>
          <a:xfrm flipV="1">
            <a:off x="5724311" y="2841227"/>
            <a:ext cx="682290" cy="722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8" name="Rectangle: Rounded Corners 27">
            <a:extLst>
              <a:ext uri="{FF2B5EF4-FFF2-40B4-BE49-F238E27FC236}">
                <a16:creationId xmlns:a16="http://schemas.microsoft.com/office/drawing/2014/main" xmlns="" id="{F9FA9077-A33A-4C5F-A28B-601D50F1A326}"/>
              </a:ext>
            </a:extLst>
          </p:cNvPr>
          <p:cNvSpPr/>
          <p:nvPr/>
        </p:nvSpPr>
        <p:spPr>
          <a:xfrm>
            <a:off x="9052673" y="1985247"/>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Receive and Update Application</a:t>
            </a:r>
            <a:endParaRPr lang="zh-TW" altLang="en-US" sz="2600" dirty="0"/>
          </a:p>
        </p:txBody>
      </p:sp>
      <p:cxnSp>
        <p:nvCxnSpPr>
          <p:cNvPr id="29" name="Straight Arrow Connector 28">
            <a:extLst>
              <a:ext uri="{FF2B5EF4-FFF2-40B4-BE49-F238E27FC236}">
                <a16:creationId xmlns:a16="http://schemas.microsoft.com/office/drawing/2014/main" xmlns="" id="{44012164-1E30-45F9-AD00-E46DAAA12982}"/>
              </a:ext>
            </a:extLst>
          </p:cNvPr>
          <p:cNvCxnSpPr>
            <a:cxnSpLocks/>
            <a:stCxn id="20" idx="3"/>
            <a:endCxn id="28" idx="1"/>
          </p:cNvCxnSpPr>
          <p:nvPr/>
        </p:nvCxnSpPr>
        <p:spPr>
          <a:xfrm>
            <a:off x="8521150" y="2841227"/>
            <a:ext cx="53152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xmlns="" id="{BAD0EB7D-8572-4C9B-9101-471FD62E3C1A}"/>
              </a:ext>
            </a:extLst>
          </p:cNvPr>
          <p:cNvSpPr txBox="1"/>
          <p:nvPr/>
        </p:nvSpPr>
        <p:spPr>
          <a:xfrm>
            <a:off x="8396712" y="2025619"/>
            <a:ext cx="780399" cy="769441"/>
          </a:xfrm>
          <a:prstGeom prst="rect">
            <a:avLst/>
          </a:prstGeom>
          <a:noFill/>
        </p:spPr>
        <p:txBody>
          <a:bodyPr wrap="square" rtlCol="0">
            <a:spAutoFit/>
          </a:bodyPr>
          <a:lstStyle/>
          <a:p>
            <a:pPr algn="ctr"/>
            <a:r>
              <a:rPr lang="en-US" altLang="zh-TW" sz="2200" dirty="0"/>
              <a:t>Key “1”</a:t>
            </a:r>
            <a:endParaRPr lang="zh-TW" altLang="en-US" sz="2200" dirty="0"/>
          </a:p>
        </p:txBody>
      </p:sp>
      <p:cxnSp>
        <p:nvCxnSpPr>
          <p:cNvPr id="33" name="Straight Arrow Connector 32">
            <a:extLst>
              <a:ext uri="{FF2B5EF4-FFF2-40B4-BE49-F238E27FC236}">
                <a16:creationId xmlns:a16="http://schemas.microsoft.com/office/drawing/2014/main" xmlns="" id="{414A8CDC-2F1E-4534-851E-132BE0F4077C}"/>
              </a:ext>
            </a:extLst>
          </p:cNvPr>
          <p:cNvCxnSpPr>
            <a:cxnSpLocks/>
            <a:stCxn id="28" idx="3"/>
          </p:cNvCxnSpPr>
          <p:nvPr/>
        </p:nvCxnSpPr>
        <p:spPr>
          <a:xfrm>
            <a:off x="11167222" y="2841227"/>
            <a:ext cx="902858" cy="722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xmlns="" id="{5FB69BB7-937D-46C4-AB0E-C038DBF7C0F8}"/>
              </a:ext>
            </a:extLst>
          </p:cNvPr>
          <p:cNvSpPr txBox="1"/>
          <p:nvPr/>
        </p:nvSpPr>
        <p:spPr>
          <a:xfrm>
            <a:off x="11251905" y="1694266"/>
            <a:ext cx="1012550" cy="1107996"/>
          </a:xfrm>
          <a:prstGeom prst="rect">
            <a:avLst/>
          </a:prstGeom>
          <a:noFill/>
        </p:spPr>
        <p:txBody>
          <a:bodyPr wrap="square" rtlCol="0">
            <a:spAutoFit/>
          </a:bodyPr>
          <a:lstStyle/>
          <a:p>
            <a:pPr algn="ctr"/>
            <a:r>
              <a:rPr lang="en-US" altLang="zh-TW" sz="2200" dirty="0"/>
              <a:t>Reset</a:t>
            </a:r>
          </a:p>
          <a:p>
            <a:pPr algn="ctr"/>
            <a:r>
              <a:rPr lang="en-US" altLang="zh-TW" sz="2200" dirty="0"/>
              <a:t>and </a:t>
            </a:r>
          </a:p>
          <a:p>
            <a:pPr algn="ctr"/>
            <a:r>
              <a:rPr lang="en-US" altLang="zh-TW" sz="2200" dirty="0"/>
              <a:t>run</a:t>
            </a:r>
            <a:endParaRPr lang="zh-TW" altLang="en-US" sz="2200" dirty="0"/>
          </a:p>
        </p:txBody>
      </p:sp>
      <p:sp>
        <p:nvSpPr>
          <p:cNvPr id="39" name="TextBox 38">
            <a:extLst>
              <a:ext uri="{FF2B5EF4-FFF2-40B4-BE49-F238E27FC236}">
                <a16:creationId xmlns:a16="http://schemas.microsoft.com/office/drawing/2014/main" xmlns="" id="{6B1930F1-1295-49BE-BE42-842A89B6E77D}"/>
              </a:ext>
            </a:extLst>
          </p:cNvPr>
          <p:cNvSpPr txBox="1"/>
          <p:nvPr/>
        </p:nvSpPr>
        <p:spPr>
          <a:xfrm>
            <a:off x="5034711" y="1285130"/>
            <a:ext cx="1163449" cy="553998"/>
          </a:xfrm>
          <a:prstGeom prst="rect">
            <a:avLst/>
          </a:prstGeom>
          <a:noFill/>
        </p:spPr>
        <p:txBody>
          <a:bodyPr wrap="square" rtlCol="0">
            <a:spAutoFit/>
          </a:bodyPr>
          <a:lstStyle/>
          <a:p>
            <a:pPr algn="ctr"/>
            <a:r>
              <a:rPr lang="en-US" altLang="zh-TW" sz="3000" dirty="0"/>
              <a:t>WE-I</a:t>
            </a:r>
            <a:endParaRPr lang="zh-TW" altLang="en-US" sz="3000" dirty="0"/>
          </a:p>
        </p:txBody>
      </p:sp>
      <p:sp>
        <p:nvSpPr>
          <p:cNvPr id="40" name="Rectangle: Rounded Corners 39">
            <a:extLst>
              <a:ext uri="{FF2B5EF4-FFF2-40B4-BE49-F238E27FC236}">
                <a16:creationId xmlns:a16="http://schemas.microsoft.com/office/drawing/2014/main" xmlns="" id="{4E535555-5D45-4BB7-A31F-3170EE5AFD16}"/>
              </a:ext>
            </a:extLst>
          </p:cNvPr>
          <p:cNvSpPr/>
          <p:nvPr/>
        </p:nvSpPr>
        <p:spPr>
          <a:xfrm>
            <a:off x="6406601" y="4553625"/>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Prepare</a:t>
            </a:r>
          </a:p>
          <a:p>
            <a:pPr algn="ctr"/>
            <a:r>
              <a:rPr lang="en-US" altLang="zh-TW" sz="2600" dirty="0" err="1"/>
              <a:t>img</a:t>
            </a:r>
            <a:r>
              <a:rPr lang="en-US" altLang="zh-TW" sz="2600" dirty="0"/>
              <a:t> file</a:t>
            </a:r>
            <a:endParaRPr lang="zh-TW" altLang="en-US" sz="2600" dirty="0"/>
          </a:p>
        </p:txBody>
      </p:sp>
      <p:sp>
        <p:nvSpPr>
          <p:cNvPr id="41" name="Rectangle: Rounded Corners 40">
            <a:extLst>
              <a:ext uri="{FF2B5EF4-FFF2-40B4-BE49-F238E27FC236}">
                <a16:creationId xmlns:a16="http://schemas.microsoft.com/office/drawing/2014/main" xmlns="" id="{BF9A4ACE-F7BC-4EC0-951C-E5AE649AAF41}"/>
              </a:ext>
            </a:extLst>
          </p:cNvPr>
          <p:cNvSpPr/>
          <p:nvPr/>
        </p:nvSpPr>
        <p:spPr>
          <a:xfrm>
            <a:off x="9052672" y="4553187"/>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Transmit</a:t>
            </a:r>
          </a:p>
          <a:p>
            <a:pPr algn="ctr"/>
            <a:r>
              <a:rPr lang="en-US" altLang="zh-TW" sz="2600" dirty="0" err="1"/>
              <a:t>Img</a:t>
            </a:r>
            <a:r>
              <a:rPr lang="en-US" altLang="zh-TW" sz="2600" dirty="0"/>
              <a:t> file</a:t>
            </a:r>
          </a:p>
          <a:p>
            <a:pPr algn="ctr"/>
            <a:r>
              <a:rPr lang="en-US" altLang="zh-TW" sz="2600" dirty="0"/>
              <a:t>by </a:t>
            </a:r>
            <a:r>
              <a:rPr lang="en-US" altLang="zh-TW" sz="2600" dirty="0" err="1"/>
              <a:t>Xmodem</a:t>
            </a:r>
            <a:endParaRPr lang="zh-TW" altLang="en-US" sz="2600" dirty="0"/>
          </a:p>
        </p:txBody>
      </p:sp>
      <p:cxnSp>
        <p:nvCxnSpPr>
          <p:cNvPr id="42" name="Straight Arrow Connector 41">
            <a:extLst>
              <a:ext uri="{FF2B5EF4-FFF2-40B4-BE49-F238E27FC236}">
                <a16:creationId xmlns:a16="http://schemas.microsoft.com/office/drawing/2014/main" xmlns="" id="{F1217733-F56F-437E-97C6-8C9D1E69B0F9}"/>
              </a:ext>
            </a:extLst>
          </p:cNvPr>
          <p:cNvCxnSpPr>
            <a:cxnSpLocks/>
            <a:stCxn id="41" idx="0"/>
          </p:cNvCxnSpPr>
          <p:nvPr/>
        </p:nvCxnSpPr>
        <p:spPr>
          <a:xfrm flipV="1">
            <a:off x="10109947" y="3590223"/>
            <a:ext cx="0" cy="96296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xmlns="" id="{A95E1AD0-9FD2-4F66-AE8F-A7C3F89A4D42}"/>
              </a:ext>
            </a:extLst>
          </p:cNvPr>
          <p:cNvCxnSpPr>
            <a:cxnSpLocks/>
            <a:stCxn id="40" idx="3"/>
            <a:endCxn id="41" idx="1"/>
          </p:cNvCxnSpPr>
          <p:nvPr/>
        </p:nvCxnSpPr>
        <p:spPr>
          <a:xfrm flipV="1">
            <a:off x="8521150" y="5409167"/>
            <a:ext cx="531522" cy="43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48" name="L-Shape 47">
            <a:extLst>
              <a:ext uri="{FF2B5EF4-FFF2-40B4-BE49-F238E27FC236}">
                <a16:creationId xmlns:a16="http://schemas.microsoft.com/office/drawing/2014/main" xmlns="" id="{B8F316B0-FC51-47B4-B06A-0636A81DBEFC}"/>
              </a:ext>
            </a:extLst>
          </p:cNvPr>
          <p:cNvSpPr/>
          <p:nvPr/>
        </p:nvSpPr>
        <p:spPr>
          <a:xfrm rot="10800000">
            <a:off x="2242684" y="1917603"/>
            <a:ext cx="9121023" cy="4473450"/>
          </a:xfrm>
          <a:prstGeom prst="corner">
            <a:avLst>
              <a:gd name="adj1" fmla="val 45971"/>
              <a:gd name="adj2" fmla="val 56305"/>
            </a:avLst>
          </a:prstGeom>
          <a:noFill/>
          <a:ln w="57150">
            <a:solidFill>
              <a:srgbClr val="00AAB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49" name="TextBox 48">
            <a:extLst>
              <a:ext uri="{FF2B5EF4-FFF2-40B4-BE49-F238E27FC236}">
                <a16:creationId xmlns:a16="http://schemas.microsoft.com/office/drawing/2014/main" xmlns="" id="{0592CD60-61E8-4397-B85E-677BCBCFB710}"/>
              </a:ext>
            </a:extLst>
          </p:cNvPr>
          <p:cNvSpPr txBox="1"/>
          <p:nvPr/>
        </p:nvSpPr>
        <p:spPr>
          <a:xfrm>
            <a:off x="4631868" y="3977214"/>
            <a:ext cx="2114544" cy="553998"/>
          </a:xfrm>
          <a:prstGeom prst="rect">
            <a:avLst/>
          </a:prstGeom>
          <a:noFill/>
        </p:spPr>
        <p:txBody>
          <a:bodyPr wrap="square" rtlCol="0">
            <a:spAutoFit/>
          </a:bodyPr>
          <a:lstStyle/>
          <a:p>
            <a:pPr algn="ctr"/>
            <a:r>
              <a:rPr lang="en-US" altLang="zh-TW" sz="3000" dirty="0">
                <a:solidFill>
                  <a:srgbClr val="00AAB8"/>
                </a:solidFill>
              </a:rPr>
              <a:t>Tera Term</a:t>
            </a:r>
            <a:endParaRPr lang="zh-TW" altLang="en-US" sz="3000" dirty="0">
              <a:solidFill>
                <a:srgbClr val="00AAB8"/>
              </a:solidFill>
            </a:endParaRPr>
          </a:p>
        </p:txBody>
      </p:sp>
    </p:spTree>
    <p:custDataLst>
      <p:tags r:id="rId1"/>
    </p:custDataLst>
    <p:extLst>
      <p:ext uri="{BB962C8B-B14F-4D97-AF65-F5344CB8AC3E}">
        <p14:creationId xmlns:p14="http://schemas.microsoft.com/office/powerpoint/2010/main" val="123223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p:txBody>
          <a:bodyPr>
            <a:normAutofit/>
          </a:bodyPr>
          <a:lstStyle/>
          <a:p>
            <a:r>
              <a:rPr lang="en-US" sz="4400" dirty="0"/>
              <a:t>Project Development Flow</a:t>
            </a:r>
          </a:p>
        </p:txBody>
      </p:sp>
      <p:sp>
        <p:nvSpPr>
          <p:cNvPr id="7" name="Rectangle: Rounded Corners 6">
            <a:extLst>
              <a:ext uri="{FF2B5EF4-FFF2-40B4-BE49-F238E27FC236}">
                <a16:creationId xmlns:a16="http://schemas.microsoft.com/office/drawing/2014/main" xmlns="" id="{E9F5A32B-B941-4D4B-A43A-AE438AC531B7}"/>
              </a:ext>
            </a:extLst>
          </p:cNvPr>
          <p:cNvSpPr/>
          <p:nvPr/>
        </p:nvSpPr>
        <p:spPr>
          <a:xfrm>
            <a:off x="963507" y="1051204"/>
            <a:ext cx="2489200" cy="17119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TensorFlow</a:t>
            </a:r>
          </a:p>
          <a:p>
            <a:pPr algn="ctr"/>
            <a:r>
              <a:rPr lang="en-US" altLang="zh-TW" sz="2600" dirty="0"/>
              <a:t>Model</a:t>
            </a:r>
          </a:p>
          <a:p>
            <a:pPr algn="ctr"/>
            <a:r>
              <a:rPr lang="en-US" altLang="zh-TW" sz="2600" dirty="0"/>
              <a:t>Development</a:t>
            </a:r>
            <a:endParaRPr lang="zh-TW" altLang="en-US" sz="2600" dirty="0"/>
          </a:p>
        </p:txBody>
      </p:sp>
      <p:sp>
        <p:nvSpPr>
          <p:cNvPr id="8" name="Rectangle: Rounded Corners 7">
            <a:extLst>
              <a:ext uri="{FF2B5EF4-FFF2-40B4-BE49-F238E27FC236}">
                <a16:creationId xmlns:a16="http://schemas.microsoft.com/office/drawing/2014/main" xmlns="" id="{CB20FA52-4A33-4A23-AF31-1F0D22A5D548}"/>
              </a:ext>
            </a:extLst>
          </p:cNvPr>
          <p:cNvSpPr/>
          <p:nvPr/>
        </p:nvSpPr>
        <p:spPr>
          <a:xfrm>
            <a:off x="4851400"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Firmware</a:t>
            </a:r>
          </a:p>
          <a:p>
            <a:pPr algn="ctr"/>
            <a:r>
              <a:rPr lang="en-US" altLang="zh-TW" sz="2600" dirty="0"/>
              <a:t>Development</a:t>
            </a:r>
            <a:endParaRPr lang="zh-TW" altLang="en-US" sz="2600" dirty="0"/>
          </a:p>
        </p:txBody>
      </p:sp>
      <p:sp>
        <p:nvSpPr>
          <p:cNvPr id="9" name="Rectangle: Rounded Corners 8">
            <a:extLst>
              <a:ext uri="{FF2B5EF4-FFF2-40B4-BE49-F238E27FC236}">
                <a16:creationId xmlns:a16="http://schemas.microsoft.com/office/drawing/2014/main" xmlns="" id="{0E07D017-3E9C-4B36-A557-C20264886797}"/>
              </a:ext>
            </a:extLst>
          </p:cNvPr>
          <p:cNvSpPr/>
          <p:nvPr/>
        </p:nvSpPr>
        <p:spPr>
          <a:xfrm>
            <a:off x="8739293"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Run / Update</a:t>
            </a:r>
          </a:p>
          <a:p>
            <a:pPr algn="ctr"/>
            <a:r>
              <a:rPr lang="en-US" altLang="zh-TW" sz="2600" dirty="0"/>
              <a:t>Application</a:t>
            </a:r>
          </a:p>
          <a:p>
            <a:pPr algn="ctr"/>
            <a:r>
              <a:rPr lang="en-US" altLang="zh-TW" sz="2600" dirty="0"/>
              <a:t>On WE-I</a:t>
            </a:r>
            <a:endParaRPr lang="zh-TW" altLang="en-US" sz="2600" dirty="0"/>
          </a:p>
        </p:txBody>
      </p:sp>
      <p:cxnSp>
        <p:nvCxnSpPr>
          <p:cNvPr id="12" name="Straight Arrow Connector 11">
            <a:extLst>
              <a:ext uri="{FF2B5EF4-FFF2-40B4-BE49-F238E27FC236}">
                <a16:creationId xmlns:a16="http://schemas.microsoft.com/office/drawing/2014/main" xmlns="" id="{5CDAEF96-3BB7-4FD0-B7B3-9997EFA03BE6}"/>
              </a:ext>
            </a:extLst>
          </p:cNvPr>
          <p:cNvCxnSpPr>
            <a:cxnSpLocks/>
            <a:stCxn id="7" idx="3"/>
            <a:endCxn id="8" idx="1"/>
          </p:cNvCxnSpPr>
          <p:nvPr/>
        </p:nvCxnSpPr>
        <p:spPr>
          <a:xfrm>
            <a:off x="3452707" y="1907184"/>
            <a:ext cx="1398693" cy="18136"/>
          </a:xfrm>
          <a:prstGeom prst="straightConnector1">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xmlns="" id="{0CD9E5D4-24A3-4FC5-BDF8-134E6A600993}"/>
              </a:ext>
            </a:extLst>
          </p:cNvPr>
          <p:cNvCxnSpPr>
            <a:cxnSpLocks/>
            <a:stCxn id="8" idx="3"/>
            <a:endCxn id="9" idx="1"/>
          </p:cNvCxnSpPr>
          <p:nvPr/>
        </p:nvCxnSpPr>
        <p:spPr>
          <a:xfrm>
            <a:off x="7340600" y="1925320"/>
            <a:ext cx="139869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xmlns="" id="{DD27EA58-3006-4895-9DC5-BE101DB139BF}"/>
              </a:ext>
            </a:extLst>
          </p:cNvPr>
          <p:cNvCxnSpPr>
            <a:cxnSpLocks/>
            <a:stCxn id="8" idx="2"/>
            <a:endCxn id="7" idx="2"/>
          </p:cNvCxnSpPr>
          <p:nvPr/>
        </p:nvCxnSpPr>
        <p:spPr>
          <a:xfrm rot="5400000" flipH="1">
            <a:off x="4142986" y="828286"/>
            <a:ext cx="18136" cy="3887893"/>
          </a:xfrm>
          <a:prstGeom prst="bentConnector3">
            <a:avLst>
              <a:gd name="adj1" fmla="val -2754384"/>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xmlns="" id="{27E9FCA9-9BE5-46B8-B7AA-666448B16AAB}"/>
              </a:ext>
            </a:extLst>
          </p:cNvPr>
          <p:cNvSpPr txBox="1"/>
          <p:nvPr/>
        </p:nvSpPr>
        <p:spPr>
          <a:xfrm>
            <a:off x="7307576" y="1106161"/>
            <a:ext cx="1497754" cy="769441"/>
          </a:xfrm>
          <a:prstGeom prst="rect">
            <a:avLst/>
          </a:prstGeom>
          <a:noFill/>
        </p:spPr>
        <p:txBody>
          <a:bodyPr wrap="square" rtlCol="0">
            <a:spAutoFit/>
          </a:bodyPr>
          <a:lstStyle/>
          <a:p>
            <a:pPr algn="ctr"/>
            <a:r>
              <a:rPr lang="en-US" altLang="zh-TW" sz="2200" dirty="0"/>
              <a:t>Download</a:t>
            </a:r>
            <a:br>
              <a:rPr lang="en-US" altLang="zh-TW" sz="2200" dirty="0"/>
            </a:br>
            <a:r>
              <a:rPr lang="en-US" altLang="zh-TW" sz="2200" dirty="0" err="1"/>
              <a:t>img</a:t>
            </a:r>
            <a:r>
              <a:rPr lang="en-US" altLang="zh-TW" sz="2200" dirty="0"/>
              <a:t> file</a:t>
            </a:r>
            <a:endParaRPr lang="zh-TW" altLang="en-US" sz="2200" dirty="0"/>
          </a:p>
        </p:txBody>
      </p:sp>
      <p:sp>
        <p:nvSpPr>
          <p:cNvPr id="32" name="TextBox 31">
            <a:extLst>
              <a:ext uri="{FF2B5EF4-FFF2-40B4-BE49-F238E27FC236}">
                <a16:creationId xmlns:a16="http://schemas.microsoft.com/office/drawing/2014/main" xmlns="" id="{DC19F488-B35E-4CFE-BE89-C45FD14934ED}"/>
              </a:ext>
            </a:extLst>
          </p:cNvPr>
          <p:cNvSpPr txBox="1"/>
          <p:nvPr/>
        </p:nvSpPr>
        <p:spPr>
          <a:xfrm>
            <a:off x="7291069" y="2836309"/>
            <a:ext cx="1497754" cy="430887"/>
          </a:xfrm>
          <a:prstGeom prst="rect">
            <a:avLst/>
          </a:prstGeom>
          <a:noFill/>
        </p:spPr>
        <p:txBody>
          <a:bodyPr wrap="square" rtlCol="0">
            <a:spAutoFit/>
          </a:bodyPr>
          <a:lstStyle/>
          <a:p>
            <a:pPr algn="ctr"/>
            <a:r>
              <a:rPr lang="en-US" altLang="zh-TW" sz="2200" dirty="0"/>
              <a:t>Debug</a:t>
            </a:r>
            <a:endParaRPr lang="zh-TW" altLang="en-US" sz="2200" dirty="0"/>
          </a:p>
        </p:txBody>
      </p:sp>
      <p:sp>
        <p:nvSpPr>
          <p:cNvPr id="33" name="TextBox 32">
            <a:extLst>
              <a:ext uri="{FF2B5EF4-FFF2-40B4-BE49-F238E27FC236}">
                <a16:creationId xmlns:a16="http://schemas.microsoft.com/office/drawing/2014/main" xmlns="" id="{4172700A-A351-43CA-BD5E-BE3E216EBDD6}"/>
              </a:ext>
            </a:extLst>
          </p:cNvPr>
          <p:cNvSpPr txBox="1"/>
          <p:nvPr/>
        </p:nvSpPr>
        <p:spPr>
          <a:xfrm>
            <a:off x="3364676" y="1484878"/>
            <a:ext cx="1497754" cy="430887"/>
          </a:xfrm>
          <a:prstGeom prst="rect">
            <a:avLst/>
          </a:prstGeom>
          <a:noFill/>
        </p:spPr>
        <p:txBody>
          <a:bodyPr wrap="square" rtlCol="0">
            <a:spAutoFit/>
          </a:bodyPr>
          <a:lstStyle/>
          <a:p>
            <a:pPr algn="ctr"/>
            <a:r>
              <a:rPr lang="en-US" altLang="zh-TW" sz="2200" dirty="0">
                <a:solidFill>
                  <a:schemeClr val="bg1">
                    <a:lumMod val="95000"/>
                  </a:schemeClr>
                </a:solidFill>
              </a:rPr>
              <a:t>Convert</a:t>
            </a:r>
            <a:endParaRPr lang="zh-TW" altLang="en-US" sz="2200" dirty="0">
              <a:solidFill>
                <a:schemeClr val="bg1">
                  <a:lumMod val="95000"/>
                </a:schemeClr>
              </a:solidFill>
            </a:endParaRPr>
          </a:p>
        </p:txBody>
      </p:sp>
      <p:graphicFrame>
        <p:nvGraphicFramePr>
          <p:cNvPr id="36" name="Table 36">
            <a:extLst>
              <a:ext uri="{FF2B5EF4-FFF2-40B4-BE49-F238E27FC236}">
                <a16:creationId xmlns:a16="http://schemas.microsoft.com/office/drawing/2014/main" xmlns="" id="{8B71179A-D190-4D91-BF92-75193C3EF560}"/>
              </a:ext>
            </a:extLst>
          </p:cNvPr>
          <p:cNvGraphicFramePr>
            <a:graphicFrameLocks noGrp="1"/>
          </p:cNvGraphicFramePr>
          <p:nvPr/>
        </p:nvGraphicFramePr>
        <p:xfrm>
          <a:off x="457200" y="3460752"/>
          <a:ext cx="11228492" cy="3140723"/>
        </p:xfrm>
        <a:graphic>
          <a:graphicData uri="http://schemas.openxmlformats.org/drawingml/2006/table">
            <a:tbl>
              <a:tblPr firstRow="1" bandRow="1">
                <a:tableStyleId>{5C22544A-7EE6-4342-B048-85BDC9FD1C3A}</a:tableStyleId>
              </a:tblPr>
              <a:tblGrid>
                <a:gridCol w="2181225">
                  <a:extLst>
                    <a:ext uri="{9D8B030D-6E8A-4147-A177-3AD203B41FA5}">
                      <a16:colId xmlns:a16="http://schemas.microsoft.com/office/drawing/2014/main" xmlns="" val="648957265"/>
                    </a:ext>
                  </a:extLst>
                </a:gridCol>
                <a:gridCol w="3219450">
                  <a:extLst>
                    <a:ext uri="{9D8B030D-6E8A-4147-A177-3AD203B41FA5}">
                      <a16:colId xmlns:a16="http://schemas.microsoft.com/office/drawing/2014/main" xmlns="" val="624020875"/>
                    </a:ext>
                  </a:extLst>
                </a:gridCol>
                <a:gridCol w="3552825">
                  <a:extLst>
                    <a:ext uri="{9D8B030D-6E8A-4147-A177-3AD203B41FA5}">
                      <a16:colId xmlns:a16="http://schemas.microsoft.com/office/drawing/2014/main" xmlns="" val="2209684831"/>
                    </a:ext>
                  </a:extLst>
                </a:gridCol>
                <a:gridCol w="2274992">
                  <a:extLst>
                    <a:ext uri="{9D8B030D-6E8A-4147-A177-3AD203B41FA5}">
                      <a16:colId xmlns:a16="http://schemas.microsoft.com/office/drawing/2014/main" xmlns="" val="2950162006"/>
                    </a:ext>
                  </a:extLst>
                </a:gridCol>
              </a:tblGrid>
              <a:tr h="984026">
                <a:tc>
                  <a:txBody>
                    <a:bodyPr/>
                    <a:lstStyle/>
                    <a:p>
                      <a:pPr algn="ctr"/>
                      <a:r>
                        <a:rPr lang="en-US" altLang="zh-TW" sz="2200" dirty="0">
                          <a:solidFill>
                            <a:schemeClr val="tx1"/>
                          </a:solidFill>
                        </a:rPr>
                        <a:t>Stage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TensorFlow</a:t>
                      </a:r>
                    </a:p>
                    <a:p>
                      <a:pPr algn="ctr"/>
                      <a:r>
                        <a:rPr lang="en-US" altLang="zh-TW" sz="2200" dirty="0">
                          <a:solidFill>
                            <a:schemeClr val="bg1">
                              <a:lumMod val="95000"/>
                            </a:schemeClr>
                          </a:solidFill>
                        </a:rPr>
                        <a:t>Model</a:t>
                      </a:r>
                    </a:p>
                    <a:p>
                      <a:pPr algn="ctr"/>
                      <a:r>
                        <a:rPr lang="en-US" altLang="zh-TW" sz="2200" dirty="0">
                          <a:solidFill>
                            <a:schemeClr val="bg1">
                              <a:lumMod val="95000"/>
                            </a:schemeClr>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Firmware</a:t>
                      </a:r>
                    </a:p>
                    <a:p>
                      <a:pPr algn="ctr"/>
                      <a:r>
                        <a:rPr lang="en-US" altLang="zh-TW" sz="2200" dirty="0">
                          <a:solidFill>
                            <a:schemeClr val="tx1"/>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Run / Update</a:t>
                      </a:r>
                    </a:p>
                    <a:p>
                      <a:pPr algn="ctr"/>
                      <a:r>
                        <a:rPr lang="en-US" altLang="zh-TW" sz="2200" dirty="0">
                          <a:solidFill>
                            <a:schemeClr val="tx1"/>
                          </a:solidFill>
                        </a:rPr>
                        <a:t>Application</a:t>
                      </a:r>
                    </a:p>
                    <a:p>
                      <a:pPr algn="ctr"/>
                      <a:r>
                        <a:rPr lang="en-US" altLang="zh-TW" sz="2200" dirty="0">
                          <a:solidFill>
                            <a:schemeClr val="tx1"/>
                          </a:solidFill>
                        </a:rPr>
                        <a:t>On WE-I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530618991"/>
                  </a:ext>
                </a:extLst>
              </a:tr>
              <a:tr h="9840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tx1"/>
                          </a:solidFill>
                        </a:rPr>
                        <a:t>Tool</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Anaconda</a:t>
                      </a:r>
                    </a:p>
                    <a:p>
                      <a:pPr algn="ctr"/>
                      <a:r>
                        <a:rPr lang="en-US" altLang="zh-TW" sz="2200" dirty="0">
                          <a:solidFill>
                            <a:schemeClr val="bg1">
                              <a:lumMod val="95000"/>
                            </a:schemeClr>
                          </a:solidFill>
                        </a:rPr>
                        <a:t>Cygwin</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Cygwin</a:t>
                      </a:r>
                    </a:p>
                    <a:p>
                      <a:pPr algn="ctr"/>
                      <a:r>
                        <a:rPr lang="en-US" altLang="zh-TW" sz="2200" dirty="0" err="1">
                          <a:solidFill>
                            <a:schemeClr val="tx1"/>
                          </a:solidFill>
                        </a:rPr>
                        <a:t>Metaware</a:t>
                      </a:r>
                      <a:r>
                        <a:rPr lang="en-US" altLang="zh-TW" sz="2200" dirty="0">
                          <a:solidFill>
                            <a:schemeClr val="tx1"/>
                          </a:solidFill>
                        </a:rPr>
                        <a:t> or ARC GNU </a:t>
                      </a:r>
                    </a:p>
                    <a:p>
                      <a:pPr algn="ctr"/>
                      <a:r>
                        <a:rPr lang="en-US" altLang="zh-TW" sz="2200" dirty="0">
                          <a:solidFill>
                            <a:schemeClr val="tx1"/>
                          </a:solidFill>
                        </a:rPr>
                        <a:t>VirtualBox (Ubuntu 20.04)</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Tera Term</a:t>
                      </a:r>
                      <a:br>
                        <a:rPr lang="en-US" altLang="zh-TW" sz="2200" dirty="0">
                          <a:solidFill>
                            <a:schemeClr val="tx1"/>
                          </a:solidFill>
                        </a:rPr>
                      </a:br>
                      <a:r>
                        <a:rPr lang="en-US" altLang="zh-TW" sz="2200" dirty="0">
                          <a:solidFill>
                            <a:schemeClr val="tx1"/>
                          </a:solidFill>
                        </a:rPr>
                        <a:t>USB Micro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37702073"/>
                  </a:ext>
                </a:extLst>
              </a:tr>
              <a:tr h="946163">
                <a:tc>
                  <a:txBody>
                    <a:bodyPr/>
                    <a:lstStyle/>
                    <a:p>
                      <a:pPr algn="ctr"/>
                      <a:r>
                        <a:rPr lang="en-US" altLang="zh-TW" sz="2200" dirty="0">
                          <a:solidFill>
                            <a:schemeClr val="tx1"/>
                          </a:solidFill>
                        </a:rPr>
                        <a:t>Language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bg1">
                              <a:lumMod val="95000"/>
                            </a:schemeClr>
                          </a:solidFill>
                        </a:rPr>
                        <a:t>Python 3</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t>C language</a:t>
                      </a:r>
                      <a:br>
                        <a:rPr lang="en-US" altLang="zh-TW" sz="2200" dirty="0"/>
                      </a:br>
                      <a:r>
                        <a:rPr lang="en-US" altLang="zh-TW" sz="2200" dirty="0"/>
                        <a:t>C++ language</a:t>
                      </a:r>
                      <a:endParaRPr lang="zh-TW" altLang="en-US"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722562035"/>
                  </a:ext>
                </a:extLst>
              </a:tr>
            </a:tbl>
          </a:graphicData>
        </a:graphic>
      </p:graphicFrame>
      <p:cxnSp>
        <p:nvCxnSpPr>
          <p:cNvPr id="19" name="Connector: Elbow 18">
            <a:extLst>
              <a:ext uri="{FF2B5EF4-FFF2-40B4-BE49-F238E27FC236}">
                <a16:creationId xmlns:a16="http://schemas.microsoft.com/office/drawing/2014/main" xmlns="" id="{E9BB7FF4-62E3-4AA1-9125-043BCF80A50D}"/>
              </a:ext>
            </a:extLst>
          </p:cNvPr>
          <p:cNvCxnSpPr>
            <a:stCxn id="9" idx="2"/>
            <a:endCxn id="8" idx="2"/>
          </p:cNvCxnSpPr>
          <p:nvPr/>
        </p:nvCxnSpPr>
        <p:spPr>
          <a:xfrm rot="5400000">
            <a:off x="8039947" y="837354"/>
            <a:ext cx="12700" cy="3887893"/>
          </a:xfrm>
          <a:prstGeom prst="bentConnector3">
            <a:avLst>
              <a:gd name="adj1" fmla="val 4000000"/>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xmlns="" id="{AB966055-1815-4191-8EFE-6120B3F5C385}"/>
              </a:ext>
            </a:extLst>
          </p:cNvPr>
          <p:cNvSpPr/>
          <p:nvPr/>
        </p:nvSpPr>
        <p:spPr>
          <a:xfrm>
            <a:off x="4728817" y="981474"/>
            <a:ext cx="2671340" cy="1901112"/>
          </a:xfrm>
          <a:prstGeom prst="rect">
            <a:avLst/>
          </a:prstGeom>
          <a:noFill/>
          <a:ln w="57150">
            <a:solidFill>
              <a:srgbClr val="F505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2014995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fontScale="90000"/>
          </a:bodyPr>
          <a:lstStyle/>
          <a:p>
            <a:r>
              <a:rPr lang="en-US" sz="4400" dirty="0"/>
              <a:t>Update Application On WE-I</a:t>
            </a:r>
            <a:br>
              <a:rPr lang="en-US" sz="4400" dirty="0"/>
            </a:br>
            <a:r>
              <a:rPr lang="en-US" sz="3600" dirty="0"/>
              <a:t>Connect WE-I with Tera Term</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3693319"/>
          </a:xfrm>
          <a:prstGeom prst="rect">
            <a:avLst/>
          </a:prstGeom>
          <a:noFill/>
        </p:spPr>
        <p:txBody>
          <a:bodyPr wrap="square" rtlCol="0">
            <a:spAutoFit/>
          </a:bodyPr>
          <a:lstStyle/>
          <a:p>
            <a:pPr marL="457200" indent="-457200">
              <a:buFont typeface="+mj-lt"/>
              <a:buAutoNum type="arabicPeriod"/>
            </a:pPr>
            <a:r>
              <a:rPr lang="en-US" altLang="zh-TW" sz="2600" dirty="0"/>
              <a:t>Connect WE-I and PC by USB Cable</a:t>
            </a:r>
          </a:p>
          <a:p>
            <a:pPr marL="457200" indent="-457200">
              <a:buFont typeface="+mj-lt"/>
              <a:buAutoNum type="arabicPeriod"/>
            </a:pPr>
            <a:r>
              <a:rPr lang="en-US" altLang="zh-TW" sz="2600" dirty="0"/>
              <a:t>Check your WE-I </a:t>
            </a:r>
            <a:r>
              <a:rPr lang="en-US" altLang="zh-TW" sz="2600" dirty="0" err="1"/>
              <a:t>usb</a:t>
            </a:r>
            <a:r>
              <a:rPr lang="en-US" altLang="zh-TW" sz="2600" dirty="0"/>
              <a:t> port number</a:t>
            </a:r>
            <a:br>
              <a:rPr lang="en-US" altLang="zh-TW" sz="2600" dirty="0"/>
            </a:br>
            <a:r>
              <a:rPr lang="en-US" altLang="zh-TW" sz="2600" dirty="0"/>
              <a:t>Device Manager &gt; Ports(COM &amp; LPT) &gt; USB Serial Port (</a:t>
            </a:r>
            <a:r>
              <a:rPr lang="en-US" altLang="zh-TW" sz="2600" dirty="0" err="1"/>
              <a:t>COM</a:t>
            </a:r>
            <a:r>
              <a:rPr lang="en-US" altLang="zh-TW" sz="2600" dirty="0" err="1">
                <a:solidFill>
                  <a:srgbClr val="FF0000"/>
                </a:solidFill>
              </a:rPr>
              <a:t>x</a:t>
            </a:r>
            <a:r>
              <a:rPr lang="en-US" altLang="zh-TW" sz="2600" dirty="0"/>
              <a:t>)</a:t>
            </a:r>
            <a:br>
              <a:rPr lang="en-US" altLang="zh-TW" sz="2600" dirty="0"/>
            </a:br>
            <a:r>
              <a:rPr lang="en-US" altLang="zh-TW" sz="2600" dirty="0">
                <a:solidFill>
                  <a:srgbClr val="FF0000"/>
                </a:solidFill>
              </a:rPr>
              <a:t>x: This is your WE-I </a:t>
            </a:r>
            <a:r>
              <a:rPr lang="en-US" altLang="zh-TW" sz="2600" dirty="0" err="1">
                <a:solidFill>
                  <a:srgbClr val="FF0000"/>
                </a:solidFill>
              </a:rPr>
              <a:t>usb</a:t>
            </a:r>
            <a:r>
              <a:rPr lang="en-US" altLang="zh-TW" sz="2600" dirty="0">
                <a:solidFill>
                  <a:srgbClr val="FF0000"/>
                </a:solidFill>
              </a:rPr>
              <a:t> port number</a:t>
            </a:r>
          </a:p>
          <a:p>
            <a:pPr marL="457200" indent="-457200">
              <a:buFont typeface="+mj-lt"/>
              <a:buAutoNum type="arabicPeriod"/>
            </a:pPr>
            <a:r>
              <a:rPr lang="en-US" altLang="zh-TW" sz="2600" dirty="0"/>
              <a:t>Open tera term and select “</a:t>
            </a:r>
            <a:r>
              <a:rPr lang="en-US" altLang="zh-TW" sz="2600" dirty="0" err="1"/>
              <a:t>COM</a:t>
            </a:r>
            <a:r>
              <a:rPr lang="en-US" altLang="zh-TW" sz="2600" dirty="0" err="1">
                <a:solidFill>
                  <a:srgbClr val="FF0000"/>
                </a:solidFill>
              </a:rPr>
              <a:t>x</a:t>
            </a:r>
            <a:r>
              <a:rPr lang="en-US" altLang="zh-TW" sz="2600" dirty="0"/>
              <a:t>:</a:t>
            </a:r>
            <a:r>
              <a:rPr lang="zh-TW" altLang="en-US" sz="2600" dirty="0">
                <a:solidFill>
                  <a:srgbClr val="FF0000"/>
                </a:solidFill>
              </a:rPr>
              <a:t> </a:t>
            </a:r>
            <a:r>
              <a:rPr lang="en-US" altLang="zh-TW" sz="2600" dirty="0"/>
              <a:t>USB Serial Port (</a:t>
            </a:r>
            <a:r>
              <a:rPr lang="en-US" altLang="zh-TW" sz="2600" dirty="0" err="1"/>
              <a:t>COM</a:t>
            </a:r>
            <a:r>
              <a:rPr lang="en-US" altLang="zh-TW" sz="2600" dirty="0" err="1">
                <a:solidFill>
                  <a:srgbClr val="FF0000"/>
                </a:solidFill>
              </a:rPr>
              <a:t>x</a:t>
            </a:r>
            <a:r>
              <a:rPr lang="en-US" altLang="zh-TW" sz="2600" dirty="0"/>
              <a:t>)”</a:t>
            </a:r>
          </a:p>
          <a:p>
            <a:pPr marL="457200" indent="-457200">
              <a:buFont typeface="+mj-lt"/>
              <a:buAutoNum type="arabicPeriod"/>
            </a:pPr>
            <a:r>
              <a:rPr lang="en-US" altLang="zh-TW" sz="2600" dirty="0"/>
              <a:t>Tera term Setting &gt; Com Port &gt; Change Baud to 115200, and keep other setting.</a:t>
            </a:r>
          </a:p>
          <a:p>
            <a:pPr marL="457200" indent="-457200">
              <a:buFont typeface="+mj-lt"/>
              <a:buAutoNum type="arabicPeriod"/>
            </a:pPr>
            <a:r>
              <a:rPr lang="en-US" altLang="zh-TW" sz="2600" dirty="0"/>
              <a:t>Reset WE-I by pushing SW2, you will see startup information on tera term.</a:t>
            </a:r>
          </a:p>
        </p:txBody>
      </p:sp>
    </p:spTree>
    <p:custDataLst>
      <p:tags r:id="rId1"/>
    </p:custDataLst>
    <p:extLst>
      <p:ext uri="{BB962C8B-B14F-4D97-AF65-F5344CB8AC3E}">
        <p14:creationId xmlns:p14="http://schemas.microsoft.com/office/powerpoint/2010/main" val="3129088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fontScale="90000"/>
          </a:bodyPr>
          <a:lstStyle/>
          <a:p>
            <a:r>
              <a:rPr lang="en-US" sz="4400" dirty="0"/>
              <a:t>Update Application On WE-I</a:t>
            </a:r>
            <a:br>
              <a:rPr lang="en-US" sz="4400" dirty="0"/>
            </a:br>
            <a:r>
              <a:rPr lang="en-US" sz="3600" dirty="0"/>
              <a:t>Enable Update Application Mode with Tera Term</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3293209"/>
          </a:xfrm>
          <a:prstGeom prst="rect">
            <a:avLst/>
          </a:prstGeom>
          <a:noFill/>
        </p:spPr>
        <p:txBody>
          <a:bodyPr wrap="square" rtlCol="0">
            <a:spAutoFit/>
          </a:bodyPr>
          <a:lstStyle/>
          <a:p>
            <a:pPr marL="457200" indent="-457200">
              <a:buFont typeface="+mj-lt"/>
              <a:buAutoNum type="arabicPeriod"/>
            </a:pPr>
            <a:r>
              <a:rPr lang="en-US" altLang="zh-TW" sz="2600" dirty="0"/>
              <a:t>Finish to connect WE-I with Tera Term</a:t>
            </a:r>
          </a:p>
          <a:p>
            <a:pPr marL="457200" indent="-457200">
              <a:buFont typeface="+mj-lt"/>
              <a:buAutoNum type="arabicPeriod"/>
            </a:pPr>
            <a:r>
              <a:rPr lang="en-US" altLang="zh-TW" sz="2600" dirty="0"/>
              <a:t>Click on any display area</a:t>
            </a:r>
          </a:p>
          <a:p>
            <a:pPr marL="457200" indent="-457200">
              <a:buFont typeface="+mj-lt"/>
              <a:buAutoNum type="arabicPeriod"/>
            </a:pPr>
            <a:r>
              <a:rPr lang="en-US" altLang="zh-TW" sz="2600" dirty="0"/>
              <a:t>Keep to press key “1” on the keyboard, and reset WE-I.</a:t>
            </a:r>
          </a:p>
          <a:p>
            <a:pPr marL="457200" indent="-457200">
              <a:buFont typeface="+mj-lt"/>
              <a:buAutoNum type="arabicPeriod"/>
            </a:pPr>
            <a:r>
              <a:rPr lang="en-US" altLang="zh-TW" sz="2600" dirty="0"/>
              <a:t>WE-I will start to receive </a:t>
            </a:r>
            <a:r>
              <a:rPr lang="en-US" altLang="zh-TW" sz="2600" dirty="0" err="1"/>
              <a:t>img</a:t>
            </a:r>
            <a:r>
              <a:rPr lang="en-US" altLang="zh-TW" sz="2600" dirty="0"/>
              <a:t> file by </a:t>
            </a:r>
            <a:r>
              <a:rPr lang="en-US" altLang="zh-TW" sz="2600" dirty="0" err="1"/>
              <a:t>Xmodem</a:t>
            </a:r>
            <a:endParaRPr lang="en-US" altLang="zh-TW" sz="2600" dirty="0"/>
          </a:p>
          <a:p>
            <a:pPr marL="457200" indent="-457200">
              <a:buFont typeface="+mj-lt"/>
              <a:buAutoNum type="arabicPeriod"/>
            </a:pPr>
            <a:r>
              <a:rPr lang="en-US" altLang="zh-TW" sz="2600" dirty="0"/>
              <a:t>Tera term File &gt; Transmit &gt; XMODEM &gt; Transmit &gt; select </a:t>
            </a:r>
            <a:r>
              <a:rPr lang="en-US" altLang="zh-TW" sz="2600" dirty="0" err="1"/>
              <a:t>img</a:t>
            </a:r>
            <a:r>
              <a:rPr lang="en-US" altLang="zh-TW" sz="2600" dirty="0"/>
              <a:t> file</a:t>
            </a:r>
          </a:p>
          <a:p>
            <a:pPr marL="457200" indent="-457200">
              <a:buFont typeface="+mj-lt"/>
              <a:buAutoNum type="arabicPeriod"/>
            </a:pPr>
            <a:r>
              <a:rPr lang="en-US" altLang="zh-TW" sz="2600" dirty="0"/>
              <a:t>Wait for Transmit</a:t>
            </a:r>
          </a:p>
          <a:p>
            <a:pPr marL="457200" indent="-457200">
              <a:buFont typeface="+mj-lt"/>
              <a:buAutoNum type="arabicPeriod"/>
            </a:pPr>
            <a:r>
              <a:rPr lang="en-US" altLang="zh-TW" sz="2600" dirty="0"/>
              <a:t>Reset and run your application</a:t>
            </a:r>
          </a:p>
          <a:p>
            <a:endParaRPr lang="en-US" altLang="zh-TW" sz="2600" dirty="0"/>
          </a:p>
        </p:txBody>
      </p:sp>
    </p:spTree>
    <p:custDataLst>
      <p:tags r:id="rId1"/>
    </p:custDataLst>
    <p:extLst>
      <p:ext uri="{BB962C8B-B14F-4D97-AF65-F5344CB8AC3E}">
        <p14:creationId xmlns:p14="http://schemas.microsoft.com/office/powerpoint/2010/main" val="155056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altLang="zh-TW" sz="4400" dirty="0"/>
              <a:t>Run Application On WE-I</a:t>
            </a:r>
            <a:endParaRPr lang="en-US" sz="4400" dirty="0"/>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1692771"/>
          </a:xfrm>
          <a:prstGeom prst="rect">
            <a:avLst/>
          </a:prstGeom>
          <a:noFill/>
        </p:spPr>
        <p:txBody>
          <a:bodyPr wrap="square" rtlCol="0">
            <a:spAutoFit/>
          </a:bodyPr>
          <a:lstStyle/>
          <a:p>
            <a:pPr marL="457200" indent="-457200">
              <a:buFont typeface="+mj-lt"/>
              <a:buAutoNum type="arabicPeriod"/>
            </a:pPr>
            <a:r>
              <a:rPr lang="en-US" altLang="zh-TW" sz="2600" dirty="0"/>
              <a:t>Connect USB cable to power up WE-I</a:t>
            </a:r>
            <a:br>
              <a:rPr lang="en-US" altLang="zh-TW" sz="2600" dirty="0"/>
            </a:br>
            <a:r>
              <a:rPr lang="en-US" altLang="zh-TW" sz="2600" dirty="0"/>
              <a:t>you can also power up by 2.54 pitch connector</a:t>
            </a:r>
          </a:p>
          <a:p>
            <a:pPr marL="457200" indent="-457200">
              <a:buFont typeface="+mj-lt"/>
              <a:buAutoNum type="arabicPeriod"/>
            </a:pPr>
            <a:r>
              <a:rPr lang="en-US" altLang="zh-TW" sz="2600" dirty="0"/>
              <a:t>For debug easily, suggest to use Tera Term and print date or result</a:t>
            </a:r>
          </a:p>
          <a:p>
            <a:pPr marL="457200" indent="-457200">
              <a:buFont typeface="+mj-lt"/>
              <a:buAutoNum type="arabicPeriod"/>
            </a:pPr>
            <a:r>
              <a:rPr lang="en-US" altLang="zh-TW" sz="2600" dirty="0"/>
              <a:t>Start to develop your project, and debug your code</a:t>
            </a:r>
          </a:p>
        </p:txBody>
      </p:sp>
    </p:spTree>
    <p:custDataLst>
      <p:tags r:id="rId1"/>
    </p:custDataLst>
    <p:extLst>
      <p:ext uri="{BB962C8B-B14F-4D97-AF65-F5344CB8AC3E}">
        <p14:creationId xmlns:p14="http://schemas.microsoft.com/office/powerpoint/2010/main" val="3762590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p:txBody>
          <a:bodyPr>
            <a:normAutofit/>
          </a:bodyPr>
          <a:lstStyle/>
          <a:p>
            <a:r>
              <a:rPr lang="en-US" sz="4400" dirty="0"/>
              <a:t>Firmware Development</a:t>
            </a:r>
          </a:p>
        </p:txBody>
      </p:sp>
      <p:sp>
        <p:nvSpPr>
          <p:cNvPr id="7" name="Rectangle: Rounded Corners 6">
            <a:extLst>
              <a:ext uri="{FF2B5EF4-FFF2-40B4-BE49-F238E27FC236}">
                <a16:creationId xmlns:a16="http://schemas.microsoft.com/office/drawing/2014/main" xmlns="" id="{E9F5A32B-B941-4D4B-A43A-AE438AC531B7}"/>
              </a:ext>
            </a:extLst>
          </p:cNvPr>
          <p:cNvSpPr/>
          <p:nvPr/>
        </p:nvSpPr>
        <p:spPr>
          <a:xfrm>
            <a:off x="819150" y="3475797"/>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Program</a:t>
            </a:r>
          </a:p>
          <a:p>
            <a:pPr algn="ctr"/>
            <a:r>
              <a:rPr lang="en-US" altLang="zh-TW" sz="2600" dirty="0"/>
              <a:t>Code</a:t>
            </a:r>
            <a:endParaRPr lang="zh-TW" altLang="en-US" sz="2600" dirty="0"/>
          </a:p>
        </p:txBody>
      </p:sp>
      <p:sp>
        <p:nvSpPr>
          <p:cNvPr id="8" name="Rectangle: Rounded Corners 7">
            <a:extLst>
              <a:ext uri="{FF2B5EF4-FFF2-40B4-BE49-F238E27FC236}">
                <a16:creationId xmlns:a16="http://schemas.microsoft.com/office/drawing/2014/main" xmlns="" id="{CB20FA52-4A33-4A23-AF31-1F0D22A5D548}"/>
              </a:ext>
            </a:extLst>
          </p:cNvPr>
          <p:cNvSpPr/>
          <p:nvPr/>
        </p:nvSpPr>
        <p:spPr>
          <a:xfrm>
            <a:off x="3662313" y="3475797"/>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Compile</a:t>
            </a:r>
          </a:p>
          <a:p>
            <a:pPr algn="ctr"/>
            <a:r>
              <a:rPr lang="en-US" altLang="zh-TW" sz="2600" dirty="0"/>
              <a:t>Project</a:t>
            </a:r>
            <a:endParaRPr lang="zh-TW" altLang="en-US" sz="2600" dirty="0"/>
          </a:p>
        </p:txBody>
      </p:sp>
      <p:sp>
        <p:nvSpPr>
          <p:cNvPr id="22" name="Rectangle: Rounded Corners 21">
            <a:extLst>
              <a:ext uri="{FF2B5EF4-FFF2-40B4-BE49-F238E27FC236}">
                <a16:creationId xmlns:a16="http://schemas.microsoft.com/office/drawing/2014/main" xmlns="" id="{8C31B6F4-A15B-4D81-8BF7-CA1B07992F48}"/>
              </a:ext>
            </a:extLst>
          </p:cNvPr>
          <p:cNvSpPr/>
          <p:nvPr/>
        </p:nvSpPr>
        <p:spPr>
          <a:xfrm>
            <a:off x="5953026" y="3475797"/>
            <a:ext cx="2119362"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Create</a:t>
            </a:r>
            <a:br>
              <a:rPr lang="en-US" altLang="zh-TW" sz="2600" dirty="0"/>
            </a:br>
            <a:r>
              <a:rPr lang="en-US" altLang="zh-TW" sz="2600" dirty="0"/>
              <a:t>elf and map</a:t>
            </a:r>
            <a:br>
              <a:rPr lang="en-US" altLang="zh-TW" sz="2600" dirty="0"/>
            </a:br>
            <a:r>
              <a:rPr lang="en-US" altLang="zh-TW" sz="2600" dirty="0"/>
              <a:t>file</a:t>
            </a:r>
            <a:endParaRPr lang="zh-TW" altLang="en-US" sz="2600" dirty="0"/>
          </a:p>
        </p:txBody>
      </p:sp>
      <p:sp>
        <p:nvSpPr>
          <p:cNvPr id="34" name="Rectangle: Rounded Corners 33">
            <a:extLst>
              <a:ext uri="{FF2B5EF4-FFF2-40B4-BE49-F238E27FC236}">
                <a16:creationId xmlns:a16="http://schemas.microsoft.com/office/drawing/2014/main" xmlns="" id="{90953809-7C5D-42EF-B102-CE6DA110D0EA}"/>
              </a:ext>
            </a:extLst>
          </p:cNvPr>
          <p:cNvSpPr/>
          <p:nvPr/>
        </p:nvSpPr>
        <p:spPr>
          <a:xfrm>
            <a:off x="8977164" y="3475797"/>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Convert</a:t>
            </a:r>
            <a:br>
              <a:rPr lang="en-US" altLang="zh-TW" sz="2600" dirty="0"/>
            </a:br>
            <a:r>
              <a:rPr lang="en-US" altLang="zh-TW" sz="2600" dirty="0" err="1"/>
              <a:t>img</a:t>
            </a:r>
            <a:r>
              <a:rPr lang="en-US" altLang="zh-TW" sz="2600" dirty="0"/>
              <a:t> file</a:t>
            </a:r>
            <a:endParaRPr lang="zh-TW" altLang="en-US" sz="2600" dirty="0"/>
          </a:p>
        </p:txBody>
      </p:sp>
      <p:sp>
        <p:nvSpPr>
          <p:cNvPr id="3" name="Rectangle 2">
            <a:extLst>
              <a:ext uri="{FF2B5EF4-FFF2-40B4-BE49-F238E27FC236}">
                <a16:creationId xmlns:a16="http://schemas.microsoft.com/office/drawing/2014/main" xmlns="" id="{8185AC06-D62C-49DD-BDCF-EC1516F62C93}"/>
              </a:ext>
            </a:extLst>
          </p:cNvPr>
          <p:cNvSpPr/>
          <p:nvPr/>
        </p:nvSpPr>
        <p:spPr>
          <a:xfrm>
            <a:off x="3524249" y="2054388"/>
            <a:ext cx="4657726" cy="3331607"/>
          </a:xfrm>
          <a:prstGeom prst="rect">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8" name="Rectangle 27">
            <a:extLst>
              <a:ext uri="{FF2B5EF4-FFF2-40B4-BE49-F238E27FC236}">
                <a16:creationId xmlns:a16="http://schemas.microsoft.com/office/drawing/2014/main" xmlns="" id="{039EE52F-2803-4515-938F-EE8CA9DEBED1}"/>
              </a:ext>
            </a:extLst>
          </p:cNvPr>
          <p:cNvSpPr/>
          <p:nvPr/>
        </p:nvSpPr>
        <p:spPr>
          <a:xfrm>
            <a:off x="733313" y="2054388"/>
            <a:ext cx="1971674" cy="3331608"/>
          </a:xfrm>
          <a:prstGeom prst="rect">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9" name="Rectangle 28">
            <a:extLst>
              <a:ext uri="{FF2B5EF4-FFF2-40B4-BE49-F238E27FC236}">
                <a16:creationId xmlns:a16="http://schemas.microsoft.com/office/drawing/2014/main" xmlns="" id="{6205BD62-7A77-4CDA-AECA-C50612F7CC1B}"/>
              </a:ext>
            </a:extLst>
          </p:cNvPr>
          <p:cNvSpPr/>
          <p:nvPr/>
        </p:nvSpPr>
        <p:spPr>
          <a:xfrm>
            <a:off x="8889341" y="2076295"/>
            <a:ext cx="1971674" cy="3309701"/>
          </a:xfrm>
          <a:prstGeom prst="rect">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dirty="0"/>
          </a:p>
        </p:txBody>
      </p:sp>
      <p:cxnSp>
        <p:nvCxnSpPr>
          <p:cNvPr id="30" name="Straight Arrow Connector 29">
            <a:extLst>
              <a:ext uri="{FF2B5EF4-FFF2-40B4-BE49-F238E27FC236}">
                <a16:creationId xmlns:a16="http://schemas.microsoft.com/office/drawing/2014/main" xmlns="" id="{4E03E4A4-2D04-49C0-8889-38D884D70F18}"/>
              </a:ext>
            </a:extLst>
          </p:cNvPr>
          <p:cNvCxnSpPr>
            <a:cxnSpLocks/>
            <a:stCxn id="7" idx="3"/>
            <a:endCxn id="8" idx="1"/>
          </p:cNvCxnSpPr>
          <p:nvPr/>
        </p:nvCxnSpPr>
        <p:spPr>
          <a:xfrm>
            <a:off x="2619150" y="4331777"/>
            <a:ext cx="104316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xmlns="" id="{10CF2B18-88E3-42DC-BEED-603E7BA23AB1}"/>
              </a:ext>
            </a:extLst>
          </p:cNvPr>
          <p:cNvCxnSpPr>
            <a:cxnSpLocks/>
            <a:stCxn id="22" idx="3"/>
            <a:endCxn id="34" idx="1"/>
          </p:cNvCxnSpPr>
          <p:nvPr/>
        </p:nvCxnSpPr>
        <p:spPr>
          <a:xfrm>
            <a:off x="8072388" y="4331777"/>
            <a:ext cx="904776"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xmlns="" id="{A98EF080-3364-4864-971A-7D4FFBD4869E}"/>
              </a:ext>
            </a:extLst>
          </p:cNvPr>
          <p:cNvCxnSpPr>
            <a:cxnSpLocks/>
            <a:stCxn id="34" idx="3"/>
          </p:cNvCxnSpPr>
          <p:nvPr/>
        </p:nvCxnSpPr>
        <p:spPr>
          <a:xfrm>
            <a:off x="10777164" y="4331777"/>
            <a:ext cx="904776"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xmlns="" id="{95C3684D-E81C-4E7A-8C0F-39F06659C078}"/>
              </a:ext>
            </a:extLst>
          </p:cNvPr>
          <p:cNvSpPr txBox="1"/>
          <p:nvPr/>
        </p:nvSpPr>
        <p:spPr>
          <a:xfrm>
            <a:off x="700224" y="2076295"/>
            <a:ext cx="2042976" cy="892552"/>
          </a:xfrm>
          <a:prstGeom prst="rect">
            <a:avLst/>
          </a:prstGeom>
          <a:noFill/>
        </p:spPr>
        <p:txBody>
          <a:bodyPr wrap="square" rtlCol="0">
            <a:spAutoFit/>
          </a:bodyPr>
          <a:lstStyle/>
          <a:p>
            <a:pPr algn="ctr"/>
            <a:r>
              <a:rPr lang="en-US" altLang="zh-TW" sz="2600" dirty="0"/>
              <a:t>Any editor</a:t>
            </a:r>
            <a:br>
              <a:rPr lang="en-US" altLang="zh-TW" sz="2600" dirty="0"/>
            </a:br>
            <a:r>
              <a:rPr lang="en-US" altLang="zh-TW" sz="2600" dirty="0"/>
              <a:t>for C or C++</a:t>
            </a:r>
            <a:endParaRPr lang="zh-TW" altLang="en-US" sz="2600" dirty="0"/>
          </a:p>
        </p:txBody>
      </p:sp>
      <p:sp>
        <p:nvSpPr>
          <p:cNvPr id="42" name="TextBox 41">
            <a:extLst>
              <a:ext uri="{FF2B5EF4-FFF2-40B4-BE49-F238E27FC236}">
                <a16:creationId xmlns:a16="http://schemas.microsoft.com/office/drawing/2014/main" xmlns="" id="{E14DE4E7-0213-4EEC-8B40-D3D7AAF1B4D2}"/>
              </a:ext>
            </a:extLst>
          </p:cNvPr>
          <p:cNvSpPr txBox="1"/>
          <p:nvPr/>
        </p:nvSpPr>
        <p:spPr>
          <a:xfrm>
            <a:off x="3598148" y="2054389"/>
            <a:ext cx="4509928" cy="1323439"/>
          </a:xfrm>
          <a:prstGeom prst="rect">
            <a:avLst/>
          </a:prstGeom>
          <a:noFill/>
        </p:spPr>
        <p:txBody>
          <a:bodyPr wrap="square" rtlCol="0">
            <a:spAutoFit/>
          </a:bodyPr>
          <a:lstStyle/>
          <a:p>
            <a:r>
              <a:rPr lang="en-US" altLang="zh-TW" sz="2600" dirty="0"/>
              <a:t>Use any tool which supports </a:t>
            </a:r>
            <a:r>
              <a:rPr lang="en-US" altLang="zh-TW" sz="2800" dirty="0" smtClean="0">
                <a:solidFill>
                  <a:srgbClr val="C92C2C"/>
                </a:solidFill>
                <a:latin typeface="Consolas" panose="020B0609020204030204" pitchFamily="49" charset="0"/>
              </a:rPr>
              <a:t>$</a:t>
            </a:r>
            <a:r>
              <a:rPr lang="en-US" altLang="zh-TW" sz="2600" dirty="0" smtClean="0">
                <a:solidFill>
                  <a:srgbClr val="00B0F0"/>
                </a:solidFill>
              </a:rPr>
              <a:t>make</a:t>
            </a:r>
            <a:r>
              <a:rPr lang="en-US" altLang="zh-TW" sz="2600" dirty="0" smtClean="0"/>
              <a:t>  command</a:t>
            </a:r>
            <a:endParaRPr lang="en-US" altLang="zh-TW" sz="2600" dirty="0"/>
          </a:p>
          <a:p>
            <a:r>
              <a:rPr lang="en-US" altLang="zh-TW" sz="2600" dirty="0"/>
              <a:t>Toolchain: </a:t>
            </a:r>
            <a:r>
              <a:rPr lang="en-US" altLang="zh-TW" sz="2600" dirty="0" err="1"/>
              <a:t>Metaware</a:t>
            </a:r>
            <a:r>
              <a:rPr lang="en-US" altLang="zh-TW" sz="2600" dirty="0"/>
              <a:t> or GNU</a:t>
            </a:r>
            <a:endParaRPr lang="zh-TW" altLang="en-US" sz="2600" dirty="0"/>
          </a:p>
        </p:txBody>
      </p:sp>
      <p:sp>
        <p:nvSpPr>
          <p:cNvPr id="15" name="TextBox 14">
            <a:extLst>
              <a:ext uri="{FF2B5EF4-FFF2-40B4-BE49-F238E27FC236}">
                <a16:creationId xmlns:a16="http://schemas.microsoft.com/office/drawing/2014/main" xmlns="" id="{51AEF243-8BFB-48B6-9DA3-1388C66C0CE7}"/>
              </a:ext>
            </a:extLst>
          </p:cNvPr>
          <p:cNvSpPr txBox="1"/>
          <p:nvPr/>
        </p:nvSpPr>
        <p:spPr>
          <a:xfrm>
            <a:off x="9001237" y="2092310"/>
            <a:ext cx="1800000" cy="892552"/>
          </a:xfrm>
          <a:prstGeom prst="rect">
            <a:avLst/>
          </a:prstGeom>
          <a:noFill/>
        </p:spPr>
        <p:txBody>
          <a:bodyPr wrap="square" rtlCol="0">
            <a:spAutoFit/>
          </a:bodyPr>
          <a:lstStyle/>
          <a:p>
            <a:r>
              <a:rPr lang="en-US" altLang="zh-TW" sz="2600" dirty="0"/>
              <a:t>VirtualBox</a:t>
            </a:r>
          </a:p>
          <a:p>
            <a:r>
              <a:rPr lang="en-US" altLang="zh-TW" sz="2600" dirty="0"/>
              <a:t>for Ubuntu</a:t>
            </a:r>
            <a:endParaRPr lang="zh-TW" altLang="en-US" sz="2600" dirty="0"/>
          </a:p>
        </p:txBody>
      </p:sp>
      <p:cxnSp>
        <p:nvCxnSpPr>
          <p:cNvPr id="16" name="Straight Arrow Connector 15">
            <a:extLst>
              <a:ext uri="{FF2B5EF4-FFF2-40B4-BE49-F238E27FC236}">
                <a16:creationId xmlns:a16="http://schemas.microsoft.com/office/drawing/2014/main" xmlns="" id="{D4F5ED0F-3C2C-4ED1-8B45-692BB105EF3D}"/>
              </a:ext>
            </a:extLst>
          </p:cNvPr>
          <p:cNvCxnSpPr>
            <a:cxnSpLocks/>
            <a:stCxn id="8" idx="3"/>
            <a:endCxn id="22" idx="1"/>
          </p:cNvCxnSpPr>
          <p:nvPr/>
        </p:nvCxnSpPr>
        <p:spPr>
          <a:xfrm>
            <a:off x="5462313" y="4331777"/>
            <a:ext cx="49071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387287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492443"/>
          </a:xfrm>
          <a:prstGeom prst="rect">
            <a:avLst/>
          </a:prstGeom>
          <a:noFill/>
        </p:spPr>
        <p:txBody>
          <a:bodyPr wrap="square" rtlCol="0">
            <a:spAutoFit/>
          </a:bodyPr>
          <a:lstStyle/>
          <a:p>
            <a:pPr marL="457200" indent="-457200">
              <a:buFont typeface="+mj-lt"/>
              <a:buAutoNum type="arabicPeriod"/>
            </a:pPr>
            <a:r>
              <a:rPr lang="en-US" altLang="zh-TW" sz="2600" dirty="0"/>
              <a:t>Open Cygwin64 Terminal </a:t>
            </a:r>
            <a:r>
              <a:rPr lang="en-US" altLang="zh-TW" sz="2600"/>
              <a:t>and</a:t>
            </a:r>
            <a:r>
              <a:rPr lang="en-US" altLang="zh-TW" sz="2400"/>
              <a:t> </a:t>
            </a:r>
            <a:r>
              <a:rPr lang="en-US" altLang="zh-TW" sz="2400" smtClean="0"/>
              <a:t> </a:t>
            </a:r>
            <a:r>
              <a:rPr lang="en-US" altLang="zh-TW" sz="2400" smtClean="0">
                <a:solidFill>
                  <a:srgbClr val="C92C2C"/>
                </a:solidFill>
                <a:latin typeface="Consolas" panose="020B0609020204030204" pitchFamily="49" charset="0"/>
              </a:rPr>
              <a:t>$</a:t>
            </a:r>
            <a:r>
              <a:rPr lang="en-US" altLang="zh-TW" sz="2600" smtClean="0">
                <a:solidFill>
                  <a:srgbClr val="00B0F0"/>
                </a:solidFill>
              </a:rPr>
              <a:t>cd</a:t>
            </a:r>
            <a:r>
              <a:rPr lang="en-US" altLang="zh-TW" sz="2600" smtClean="0"/>
              <a:t>  </a:t>
            </a:r>
            <a:r>
              <a:rPr lang="en-US" altLang="zh-TW" sz="2600" dirty="0" smtClean="0"/>
              <a:t>to </a:t>
            </a:r>
            <a:r>
              <a:rPr lang="en-US" altLang="zh-TW" sz="2600" dirty="0"/>
              <a:t>your working file </a:t>
            </a:r>
            <a:r>
              <a:rPr lang="en-US" altLang="zh-TW" sz="2600" dirty="0" smtClean="0"/>
              <a:t>path</a:t>
            </a:r>
            <a:endParaRPr lang="en-US" altLang="zh-TW" sz="2600" dirty="0"/>
          </a:p>
        </p:txBody>
      </p:sp>
      <p:grpSp>
        <p:nvGrpSpPr>
          <p:cNvPr id="5" name="群組 4"/>
          <p:cNvGrpSpPr/>
          <p:nvPr/>
        </p:nvGrpSpPr>
        <p:grpSpPr>
          <a:xfrm>
            <a:off x="992715" y="4167798"/>
            <a:ext cx="6715671" cy="2542566"/>
            <a:chOff x="923117" y="2599034"/>
            <a:chExt cx="6715671" cy="2542566"/>
          </a:xfrm>
        </p:grpSpPr>
        <p:pic>
          <p:nvPicPr>
            <p:cNvPr id="4" name="圖片 3">
              <a:extLst>
                <a:ext uri="{FF2B5EF4-FFF2-40B4-BE49-F238E27FC236}">
                  <a16:creationId xmlns:a16="http://schemas.microsoft.com/office/drawing/2014/main" xmlns="" id="{031F37A0-F9B2-49FE-BB37-AB20C7220F81}"/>
                </a:ext>
              </a:extLst>
            </p:cNvPr>
            <p:cNvPicPr>
              <a:picLocks noChangeAspect="1"/>
            </p:cNvPicPr>
            <p:nvPr/>
          </p:nvPicPr>
          <p:blipFill>
            <a:blip r:embed="rId3"/>
            <a:stretch>
              <a:fillRect/>
            </a:stretch>
          </p:blipFill>
          <p:spPr>
            <a:xfrm>
              <a:off x="923117" y="2599034"/>
              <a:ext cx="6715671" cy="1855028"/>
            </a:xfrm>
            <a:prstGeom prst="rect">
              <a:avLst/>
            </a:prstGeom>
          </p:spPr>
        </p:pic>
        <p:sp>
          <p:nvSpPr>
            <p:cNvPr id="6" name="TextBox 21">
              <a:extLst>
                <a:ext uri="{FF2B5EF4-FFF2-40B4-BE49-F238E27FC236}">
                  <a16:creationId xmlns:a16="http://schemas.microsoft.com/office/drawing/2014/main" xmlns="" id="{C800F49B-9626-4871-8398-646755EB57EC}"/>
                </a:ext>
              </a:extLst>
            </p:cNvPr>
            <p:cNvSpPr txBox="1"/>
            <p:nvPr/>
          </p:nvSpPr>
          <p:spPr>
            <a:xfrm>
              <a:off x="3414793" y="4649157"/>
              <a:ext cx="3923654" cy="492443"/>
            </a:xfrm>
            <a:prstGeom prst="rect">
              <a:avLst/>
            </a:prstGeom>
            <a:noFill/>
          </p:spPr>
          <p:txBody>
            <a:bodyPr wrap="square" rtlCol="0">
              <a:spAutoFit/>
            </a:bodyPr>
            <a:lstStyle/>
            <a:p>
              <a:r>
                <a:rPr lang="en-US" altLang="zh-TW" sz="2600" dirty="0"/>
                <a:t>Your working file path</a:t>
              </a:r>
            </a:p>
          </p:txBody>
        </p:sp>
        <p:cxnSp>
          <p:nvCxnSpPr>
            <p:cNvPr id="7" name="直線單箭頭接點 6">
              <a:extLst>
                <a:ext uri="{FF2B5EF4-FFF2-40B4-BE49-F238E27FC236}">
                  <a16:creationId xmlns:a16="http://schemas.microsoft.com/office/drawing/2014/main" xmlns="" id="{67A20523-C717-429A-A327-14A9BABBB152}"/>
                </a:ext>
              </a:extLst>
            </p:cNvPr>
            <p:cNvCxnSpPr>
              <a:cxnSpLocks/>
              <a:endCxn id="6" idx="0"/>
            </p:cNvCxnSpPr>
            <p:nvPr/>
          </p:nvCxnSpPr>
          <p:spPr>
            <a:xfrm>
              <a:off x="3339885" y="3347634"/>
              <a:ext cx="2036735" cy="13015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圖片 2"/>
          <p:cNvPicPr>
            <a:picLocks noChangeAspect="1"/>
          </p:cNvPicPr>
          <p:nvPr/>
        </p:nvPicPr>
        <p:blipFill rotWithShape="1">
          <a:blip r:embed="rId4"/>
          <a:srcRect l="-158" t="-493" r="158" b="62375"/>
          <a:stretch/>
        </p:blipFill>
        <p:spPr>
          <a:xfrm>
            <a:off x="992715" y="2353868"/>
            <a:ext cx="6744808" cy="1643322"/>
          </a:xfrm>
          <a:prstGeom prst="rect">
            <a:avLst/>
          </a:prstGeom>
        </p:spPr>
      </p:pic>
      <p:sp>
        <p:nvSpPr>
          <p:cNvPr id="8" name="矩形 7"/>
          <p:cNvSpPr/>
          <p:nvPr/>
        </p:nvSpPr>
        <p:spPr>
          <a:xfrm>
            <a:off x="944753" y="2065385"/>
            <a:ext cx="5032147" cy="369332"/>
          </a:xfrm>
          <a:prstGeom prst="rect">
            <a:avLst/>
          </a:prstGeom>
        </p:spPr>
        <p:txBody>
          <a:bodyPr wrap="none">
            <a:spAutoFit/>
          </a:bodyPr>
          <a:lstStyle/>
          <a:p>
            <a:r>
              <a:rPr lang="en-US" altLang="zh-TW" dirty="0"/>
              <a:t>Suggest create a new folder named </a:t>
            </a:r>
            <a:r>
              <a:rPr lang="en-US" altLang="zh-TW" dirty="0" smtClean="0"/>
              <a:t>“workshop</a:t>
            </a:r>
            <a:r>
              <a:rPr lang="en-US" altLang="zh-TW" dirty="0"/>
              <a:t>”</a:t>
            </a:r>
            <a:endParaRPr lang="en-US" altLang="zh-TW" dirty="0"/>
          </a:p>
        </p:txBody>
      </p:sp>
    </p:spTree>
    <p:custDataLst>
      <p:tags r:id="rId1"/>
    </p:custDataLst>
    <p:extLst>
      <p:ext uri="{BB962C8B-B14F-4D97-AF65-F5344CB8AC3E}">
        <p14:creationId xmlns:p14="http://schemas.microsoft.com/office/powerpoint/2010/main" val="3980710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38501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511387"/>
            <a:ext cx="10650354" cy="4893647"/>
          </a:xfrm>
          <a:prstGeom prst="rect">
            <a:avLst/>
          </a:prstGeom>
          <a:noFill/>
        </p:spPr>
        <p:txBody>
          <a:bodyPr wrap="square" rtlCol="0">
            <a:spAutoFit/>
          </a:bodyPr>
          <a:lstStyle/>
          <a:p>
            <a:r>
              <a:rPr lang="en-US" altLang="zh-TW" sz="2600" dirty="0" smtClean="0"/>
              <a:t>Commands in </a:t>
            </a:r>
            <a:r>
              <a:rPr lang="en-US" altLang="zh-TW" sz="2600" dirty="0"/>
              <a:t>cygwin64 </a:t>
            </a:r>
            <a:r>
              <a:rPr lang="en-US" altLang="zh-TW" sz="2600" dirty="0" smtClean="0"/>
              <a:t>terminal</a:t>
            </a:r>
            <a:endParaRPr lang="en-US" altLang="zh-TW" sz="2600" dirty="0"/>
          </a:p>
          <a:p>
            <a:pPr marL="457200" indent="-457200">
              <a:buFont typeface="+mj-lt"/>
              <a:buAutoNum type="arabicPeriod"/>
            </a:pPr>
            <a:r>
              <a:rPr lang="en-US" altLang="zh-TW" sz="2600" dirty="0"/>
              <a:t>Download SDK from Himax </a:t>
            </a:r>
            <a:r>
              <a:rPr lang="en-US" altLang="zh-TW" sz="2600" dirty="0" err="1"/>
              <a:t>Github</a:t>
            </a:r>
            <a:r>
              <a:rPr lang="en-US" altLang="zh-TW" sz="2600" dirty="0"/>
              <a:t/>
            </a:r>
            <a:br>
              <a:rPr lang="en-US" altLang="zh-TW" sz="2600" dirty="0"/>
            </a:br>
            <a:r>
              <a:rPr lang="en-US" altLang="zh-TW" sz="2400" dirty="0">
                <a:solidFill>
                  <a:srgbClr val="C92C2C"/>
                </a:solidFill>
                <a:latin typeface="Consolas" panose="020B0609020204030204" pitchFamily="49" charset="0"/>
              </a:rPr>
              <a:t>$ </a:t>
            </a:r>
            <a:r>
              <a:rPr lang="en-US" altLang="zh-TW" sz="2600" dirty="0" err="1" smtClean="0">
                <a:solidFill>
                  <a:srgbClr val="00B0F0"/>
                </a:solidFill>
              </a:rPr>
              <a:t>git</a:t>
            </a:r>
            <a:r>
              <a:rPr lang="en-US" altLang="zh-TW" sz="2600" dirty="0" smtClean="0">
                <a:solidFill>
                  <a:srgbClr val="00B0F0"/>
                </a:solidFill>
              </a:rPr>
              <a:t> </a:t>
            </a:r>
            <a:r>
              <a:rPr lang="en-US" altLang="zh-TW" sz="2600" dirty="0">
                <a:solidFill>
                  <a:srgbClr val="00B0F0"/>
                </a:solidFill>
              </a:rPr>
              <a:t>clone </a:t>
            </a:r>
            <a:r>
              <a:rPr lang="en-US" altLang="zh-TW" sz="2600" dirty="0">
                <a:solidFill>
                  <a:srgbClr val="00B0F0"/>
                </a:solidFill>
                <a:hlinkClick r:id="rId3"/>
              </a:rPr>
              <a:t>https://</a:t>
            </a:r>
            <a:r>
              <a:rPr lang="en-US" altLang="zh-TW" sz="2600" dirty="0" smtClean="0">
                <a:solidFill>
                  <a:srgbClr val="00B0F0"/>
                </a:solidFill>
                <a:hlinkClick r:id="rId3"/>
              </a:rPr>
              <a:t>github.com/HimaxWiseEyePlus/himax_tflm.git</a:t>
            </a:r>
            <a:endParaRPr lang="en-US" altLang="zh-TW" sz="2600" dirty="0" smtClean="0">
              <a:solidFill>
                <a:srgbClr val="00B0F0"/>
              </a:solidFill>
            </a:endParaRPr>
          </a:p>
          <a:p>
            <a:endParaRPr lang="en-US" altLang="zh-TW" sz="2600" dirty="0">
              <a:solidFill>
                <a:srgbClr val="00B0F0"/>
              </a:solidFill>
            </a:endParaRPr>
          </a:p>
          <a:p>
            <a:pPr marL="457200" indent="-457200">
              <a:buFont typeface="+mj-lt"/>
              <a:buAutoNum type="arabicPeriod"/>
            </a:pPr>
            <a:r>
              <a:rPr lang="en-US" altLang="zh-TW" sz="2600" dirty="0"/>
              <a:t>Go to the root of Himax SDK</a:t>
            </a:r>
            <a:br>
              <a:rPr lang="en-US" altLang="zh-TW" sz="2600" dirty="0"/>
            </a:br>
            <a:r>
              <a:rPr lang="en-US" altLang="zh-TW" sz="2400" dirty="0">
                <a:solidFill>
                  <a:srgbClr val="C92C2C"/>
                </a:solidFill>
                <a:latin typeface="Consolas" panose="020B0609020204030204" pitchFamily="49" charset="0"/>
              </a:rPr>
              <a:t>$ </a:t>
            </a:r>
            <a:r>
              <a:rPr lang="en-US" altLang="zh-TW" sz="2600" dirty="0" smtClean="0">
                <a:solidFill>
                  <a:srgbClr val="00B0F0"/>
                </a:solidFill>
              </a:rPr>
              <a:t>cd </a:t>
            </a:r>
            <a:r>
              <a:rPr lang="en-US" altLang="zh-TW" sz="2600" dirty="0" err="1" smtClean="0">
                <a:solidFill>
                  <a:srgbClr val="00B0F0"/>
                </a:solidFill>
              </a:rPr>
              <a:t>himax_tflm</a:t>
            </a:r>
            <a:endParaRPr lang="en-US" altLang="zh-TW" sz="2600" dirty="0" smtClean="0">
              <a:solidFill>
                <a:srgbClr val="00B0F0"/>
              </a:solidFill>
            </a:endParaRPr>
          </a:p>
          <a:p>
            <a:pPr marL="457200" indent="-457200">
              <a:buFont typeface="+mj-lt"/>
              <a:buAutoNum type="arabicPeriod"/>
            </a:pPr>
            <a:endParaRPr lang="en-US" altLang="zh-TW" sz="2600" dirty="0">
              <a:solidFill>
                <a:srgbClr val="00B0F0"/>
              </a:solidFill>
            </a:endParaRPr>
          </a:p>
          <a:p>
            <a:pPr marL="457200" indent="-457200">
              <a:buFont typeface="+mj-lt"/>
              <a:buAutoNum type="arabicPeriod"/>
            </a:pPr>
            <a:r>
              <a:rPr lang="en-US" altLang="zh-TW" sz="2600" dirty="0"/>
              <a:t>Download third party </a:t>
            </a:r>
            <a:r>
              <a:rPr lang="en-US" altLang="zh-TW" sz="2600" dirty="0" smtClean="0"/>
              <a:t>files </a:t>
            </a:r>
            <a:r>
              <a:rPr lang="en-US" altLang="zh-TW" sz="2600" dirty="0"/>
              <a:t>(3 packages)</a:t>
            </a:r>
            <a:br>
              <a:rPr lang="en-US" altLang="zh-TW" sz="2600" dirty="0"/>
            </a:br>
            <a:r>
              <a:rPr lang="en-US" altLang="zh-TW" sz="2400" dirty="0">
                <a:solidFill>
                  <a:srgbClr val="C92C2C"/>
                </a:solidFill>
                <a:latin typeface="Consolas" panose="020B0609020204030204" pitchFamily="49" charset="0"/>
              </a:rPr>
              <a:t>$ </a:t>
            </a:r>
            <a:r>
              <a:rPr lang="en-US" altLang="zh-TW" sz="2600" dirty="0" smtClean="0">
                <a:solidFill>
                  <a:srgbClr val="00B0F0"/>
                </a:solidFill>
              </a:rPr>
              <a:t>make download</a:t>
            </a:r>
          </a:p>
          <a:p>
            <a:pPr marL="457200" indent="-457200">
              <a:buFont typeface="+mj-lt"/>
              <a:buAutoNum type="arabicPeriod"/>
            </a:pPr>
            <a:endParaRPr lang="en-US" altLang="zh-TW" sz="2600" dirty="0">
              <a:solidFill>
                <a:srgbClr val="00B0F0"/>
              </a:solidFill>
            </a:endParaRPr>
          </a:p>
          <a:p>
            <a:pPr marL="457200" indent="-457200">
              <a:buFont typeface="+mj-lt"/>
              <a:buAutoNum type="arabicPeriod"/>
            </a:pPr>
            <a:r>
              <a:rPr lang="en-US" altLang="zh-TW" sz="2600" dirty="0"/>
              <a:t>Download SDK from Synopsys </a:t>
            </a:r>
            <a:r>
              <a:rPr lang="en-US" altLang="zh-TW" sz="2600" dirty="0" err="1"/>
              <a:t>Github</a:t>
            </a:r>
            <a:r>
              <a:rPr lang="en-US" altLang="zh-TW" sz="2600" dirty="0"/>
              <a:t/>
            </a:r>
            <a:br>
              <a:rPr lang="en-US" altLang="zh-TW" sz="2600" dirty="0"/>
            </a:br>
            <a:r>
              <a:rPr lang="en-US" altLang="zh-TW" sz="2400" dirty="0">
                <a:solidFill>
                  <a:srgbClr val="C92C2C"/>
                </a:solidFill>
                <a:latin typeface="Consolas" panose="020B0609020204030204" pitchFamily="49" charset="0"/>
              </a:rPr>
              <a:t>$ </a:t>
            </a:r>
            <a:r>
              <a:rPr lang="en-US" altLang="zh-TW" sz="2600" dirty="0" err="1" smtClean="0">
                <a:solidFill>
                  <a:srgbClr val="00B0F0"/>
                </a:solidFill>
              </a:rPr>
              <a:t>git</a:t>
            </a:r>
            <a:r>
              <a:rPr lang="en-US" altLang="zh-TW" sz="2600" dirty="0" smtClean="0">
                <a:solidFill>
                  <a:srgbClr val="00B0F0"/>
                </a:solidFill>
              </a:rPr>
              <a:t> </a:t>
            </a:r>
            <a:r>
              <a:rPr lang="en-US" altLang="zh-TW" sz="2600" dirty="0">
                <a:solidFill>
                  <a:srgbClr val="00B0F0"/>
                </a:solidFill>
              </a:rPr>
              <a:t>clone</a:t>
            </a:r>
            <a:r>
              <a:rPr lang="zh-TW" altLang="en-US" sz="2600" dirty="0">
                <a:solidFill>
                  <a:srgbClr val="00B0F0"/>
                </a:solidFill>
              </a:rPr>
              <a:t> </a:t>
            </a:r>
            <a:r>
              <a:rPr lang="en-US" altLang="zh-TW" sz="2600" dirty="0">
                <a:solidFill>
                  <a:srgbClr val="00B0F0"/>
                </a:solidFill>
              </a:rPr>
              <a:t>https://github.com/worldskills2017tw/Synopsys_WEI.git</a:t>
            </a:r>
          </a:p>
        </p:txBody>
      </p:sp>
    </p:spTree>
    <p:custDataLst>
      <p:tags r:id="rId1"/>
    </p:custDataLst>
    <p:extLst>
      <p:ext uri="{BB962C8B-B14F-4D97-AF65-F5344CB8AC3E}">
        <p14:creationId xmlns:p14="http://schemas.microsoft.com/office/powerpoint/2010/main" val="220631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B2A6FD-216A-40E2-BC45-1A97244D6743}"/>
              </a:ext>
            </a:extLst>
          </p:cNvPr>
          <p:cNvSpPr>
            <a:spLocks noGrp="1"/>
          </p:cNvSpPr>
          <p:nvPr>
            <p:ph type="title"/>
          </p:nvPr>
        </p:nvSpPr>
        <p:spPr>
          <a:xfrm>
            <a:off x="457200" y="299950"/>
            <a:ext cx="11277922" cy="1005840"/>
          </a:xfrm>
        </p:spPr>
        <p:txBody>
          <a:bodyPr>
            <a:normAutofit/>
          </a:bodyPr>
          <a:lstStyle/>
          <a:p>
            <a:r>
              <a:rPr lang="en-US" sz="4400" dirty="0"/>
              <a:t>Download and Set up SDK</a:t>
            </a:r>
          </a:p>
        </p:txBody>
      </p:sp>
      <p:sp>
        <p:nvSpPr>
          <p:cNvPr id="22" name="TextBox 21">
            <a:extLst>
              <a:ext uri="{FF2B5EF4-FFF2-40B4-BE49-F238E27FC236}">
                <a16:creationId xmlns:a16="http://schemas.microsoft.com/office/drawing/2014/main" xmlns="" id="{BE8EF152-A249-4945-92FB-AD7006AFA3AC}"/>
              </a:ext>
            </a:extLst>
          </p:cNvPr>
          <p:cNvSpPr txBox="1"/>
          <p:nvPr/>
        </p:nvSpPr>
        <p:spPr>
          <a:xfrm>
            <a:off x="457200" y="1390850"/>
            <a:ext cx="10650354" cy="5693866"/>
          </a:xfrm>
          <a:prstGeom prst="rect">
            <a:avLst/>
          </a:prstGeom>
          <a:noFill/>
        </p:spPr>
        <p:txBody>
          <a:bodyPr wrap="square" rtlCol="0">
            <a:spAutoFit/>
          </a:bodyPr>
          <a:lstStyle/>
          <a:p>
            <a:r>
              <a:rPr lang="en-US" altLang="zh-TW" sz="2600" dirty="0"/>
              <a:t>After </a:t>
            </a:r>
            <a:r>
              <a:rPr lang="en-US" altLang="zh-TW" sz="2600" dirty="0" smtClean="0"/>
              <a:t>these </a:t>
            </a:r>
            <a:r>
              <a:rPr lang="en-US" altLang="zh-TW" sz="2600" dirty="0" smtClean="0"/>
              <a:t>steps</a:t>
            </a:r>
            <a:r>
              <a:rPr lang="en-US" altLang="zh-TW" sz="2600" dirty="0"/>
              <a:t>, your file structure will </a:t>
            </a:r>
            <a:r>
              <a:rPr lang="en-US" altLang="zh-TW" sz="2600" dirty="0" smtClean="0"/>
              <a:t>be like:</a:t>
            </a:r>
            <a:endParaRPr lang="en-US" altLang="zh-TW" sz="2600" dirty="0"/>
          </a:p>
          <a:p>
            <a:r>
              <a:rPr lang="en-US" altLang="zh-TW" sz="2600" i="1" dirty="0" err="1"/>
              <a:t>himax_tflm</a:t>
            </a:r>
            <a:endParaRPr lang="en-US" altLang="zh-TW" sz="2600" i="1" dirty="0"/>
          </a:p>
          <a:p>
            <a:r>
              <a:rPr lang="en-US" altLang="zh-TW" sz="2600" dirty="0"/>
              <a:t>|</a:t>
            </a:r>
          </a:p>
          <a:p>
            <a:r>
              <a:rPr lang="en-US" altLang="zh-TW" sz="2600" dirty="0" smtClean="0"/>
              <a:t>----</a:t>
            </a:r>
            <a:r>
              <a:rPr lang="en-US" altLang="zh-TW" sz="2600" i="1" dirty="0" smtClean="0"/>
              <a:t>himax_we1_sdk</a:t>
            </a:r>
            <a:endParaRPr lang="en-US" altLang="zh-TW" sz="2600" i="1" dirty="0"/>
          </a:p>
          <a:p>
            <a:r>
              <a:rPr lang="en-US" altLang="zh-TW" sz="2600" dirty="0"/>
              <a:t>----</a:t>
            </a:r>
            <a:r>
              <a:rPr lang="en-US" altLang="zh-TW" sz="2600" i="1" dirty="0" err="1" smtClean="0"/>
              <a:t>image_gen_linux</a:t>
            </a:r>
            <a:endParaRPr lang="en-US" altLang="zh-TW" sz="2600" i="1" dirty="0"/>
          </a:p>
          <a:p>
            <a:r>
              <a:rPr lang="en-US" altLang="zh-TW" sz="2600" dirty="0"/>
              <a:t>----</a:t>
            </a:r>
            <a:r>
              <a:rPr lang="en-US" altLang="zh-TW" sz="2600" i="1" dirty="0" err="1"/>
              <a:t>tensorflow</a:t>
            </a:r>
            <a:endParaRPr lang="en-US" altLang="zh-TW" sz="2600" i="1" dirty="0"/>
          </a:p>
          <a:p>
            <a:r>
              <a:rPr lang="en-US" altLang="zh-TW" sz="2600" dirty="0"/>
              <a:t>----</a:t>
            </a:r>
            <a:r>
              <a:rPr lang="en-US" altLang="zh-TW" sz="2600" i="1" dirty="0" err="1"/>
              <a:t>third_party</a:t>
            </a:r>
            <a:endParaRPr lang="en-US" altLang="zh-TW" sz="2600" i="1" dirty="0"/>
          </a:p>
          <a:p>
            <a:r>
              <a:rPr lang="en-US" altLang="zh-TW" sz="2600" dirty="0"/>
              <a:t>----</a:t>
            </a:r>
            <a:r>
              <a:rPr lang="en-US" altLang="zh-TW" sz="2600" i="1" dirty="0" err="1"/>
              <a:t>Synopsys_WEI</a:t>
            </a:r>
            <a:r>
              <a:rPr lang="en-US" altLang="zh-TW" sz="2600" dirty="0"/>
              <a:t/>
            </a:r>
            <a:br>
              <a:rPr lang="en-US" altLang="zh-TW" sz="2600" dirty="0"/>
            </a:br>
            <a:r>
              <a:rPr lang="en-US" altLang="zh-TW" sz="2600" dirty="0"/>
              <a:t>	|</a:t>
            </a:r>
            <a:br>
              <a:rPr lang="en-US" altLang="zh-TW" sz="2600" dirty="0"/>
            </a:br>
            <a:r>
              <a:rPr lang="en-US" altLang="zh-TW" sz="2600" dirty="0"/>
              <a:t>	----</a:t>
            </a:r>
            <a:r>
              <a:rPr lang="en-US" altLang="zh-TW" sz="2600" i="1" dirty="0" err="1"/>
              <a:t>Example_Project</a:t>
            </a:r>
            <a:r>
              <a:rPr lang="en-US" altLang="zh-TW" sz="2600" dirty="0"/>
              <a:t/>
            </a:r>
            <a:br>
              <a:rPr lang="en-US" altLang="zh-TW" sz="2600" dirty="0"/>
            </a:br>
            <a:r>
              <a:rPr lang="en-US" altLang="zh-TW" sz="2600" dirty="0"/>
              <a:t>	----</a:t>
            </a:r>
            <a:r>
              <a:rPr lang="en-US" altLang="zh-TW" sz="2600" i="1" dirty="0" err="1"/>
              <a:t>User_Project</a:t>
            </a:r>
            <a:r>
              <a:rPr lang="en-US" altLang="zh-TW" sz="2600" dirty="0"/>
              <a:t/>
            </a:r>
            <a:br>
              <a:rPr lang="en-US" altLang="zh-TW" sz="2600" dirty="0"/>
            </a:br>
            <a:r>
              <a:rPr lang="en-US" altLang="zh-TW" sz="2600" dirty="0"/>
              <a:t>	----</a:t>
            </a:r>
            <a:r>
              <a:rPr lang="en-US" altLang="zh-TW" sz="2600" i="1" dirty="0" err="1"/>
              <a:t>doc_tutorial</a:t>
            </a:r>
            <a:r>
              <a:rPr lang="en-US" altLang="zh-TW" sz="2600" dirty="0"/>
              <a:t/>
            </a:r>
            <a:br>
              <a:rPr lang="en-US" altLang="zh-TW" sz="2600" dirty="0"/>
            </a:br>
            <a:r>
              <a:rPr lang="en-US" altLang="zh-TW" sz="2600" dirty="0"/>
              <a:t>	----</a:t>
            </a:r>
            <a:r>
              <a:rPr lang="en-US" altLang="zh-TW" sz="2600" i="1" dirty="0" err="1"/>
              <a:t>arc_bin</a:t>
            </a:r>
            <a:r>
              <a:rPr lang="en-US" altLang="zh-TW" sz="2600" dirty="0"/>
              <a:t/>
            </a:r>
            <a:br>
              <a:rPr lang="en-US" altLang="zh-TW" sz="2600" dirty="0"/>
            </a:br>
            <a:endParaRPr lang="en-US" altLang="zh-TW" sz="2600" dirty="0"/>
          </a:p>
        </p:txBody>
      </p:sp>
    </p:spTree>
    <p:custDataLst>
      <p:tags r:id="rId1"/>
    </p:custDataLst>
    <p:extLst>
      <p:ext uri="{BB962C8B-B14F-4D97-AF65-F5344CB8AC3E}">
        <p14:creationId xmlns:p14="http://schemas.microsoft.com/office/powerpoint/2010/main" val="139385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631703C5-5FEF-4470-B011-F0513CDA998C}"/>
              </a:ext>
            </a:extLst>
          </p:cNvPr>
          <p:cNvSpPr>
            <a:spLocks noGrp="1"/>
          </p:cNvSpPr>
          <p:nvPr>
            <p:ph type="title"/>
          </p:nvPr>
        </p:nvSpPr>
        <p:spPr/>
        <p:txBody>
          <a:bodyPr>
            <a:normAutofit/>
          </a:bodyPr>
          <a:lstStyle/>
          <a:p>
            <a:r>
              <a:rPr lang="en-US" altLang="zh-TW" sz="4800" dirty="0"/>
              <a:t>Download and Set up SDK</a:t>
            </a:r>
            <a:endParaRPr lang="zh-TW" altLang="en-US" sz="4800" dirty="0"/>
          </a:p>
        </p:txBody>
      </p:sp>
      <p:sp>
        <p:nvSpPr>
          <p:cNvPr id="4" name="TextBox 21">
            <a:extLst>
              <a:ext uri="{FF2B5EF4-FFF2-40B4-BE49-F238E27FC236}">
                <a16:creationId xmlns:a16="http://schemas.microsoft.com/office/drawing/2014/main" xmlns="" id="{D6FCCD28-3D05-4D3D-B911-F988E37A4F58}"/>
              </a:ext>
            </a:extLst>
          </p:cNvPr>
          <p:cNvSpPr txBox="1"/>
          <p:nvPr/>
        </p:nvSpPr>
        <p:spPr>
          <a:xfrm>
            <a:off x="457200" y="1164134"/>
            <a:ext cx="10650354" cy="492443"/>
          </a:xfrm>
          <a:prstGeom prst="rect">
            <a:avLst/>
          </a:prstGeom>
          <a:noFill/>
        </p:spPr>
        <p:txBody>
          <a:bodyPr wrap="square" rtlCol="0">
            <a:spAutoFit/>
          </a:bodyPr>
          <a:lstStyle/>
          <a:p>
            <a:r>
              <a:rPr lang="en-US" altLang="zh-TW" sz="2600" dirty="0"/>
              <a:t>Open Virtual </a:t>
            </a:r>
            <a:r>
              <a:rPr lang="en-US" altLang="zh-TW" sz="2600" dirty="0" smtClean="0"/>
              <a:t>Box -&gt; </a:t>
            </a:r>
            <a:r>
              <a:rPr lang="zh-TW" altLang="en-US" sz="2600" dirty="0" smtClean="0"/>
              <a:t>檔案 </a:t>
            </a:r>
            <a:r>
              <a:rPr lang="en-US" altLang="zh-TW" sz="2600" dirty="0" smtClean="0"/>
              <a:t>-&gt; </a:t>
            </a:r>
            <a:r>
              <a:rPr lang="zh-TW" altLang="en-US" sz="2600" dirty="0" smtClean="0"/>
              <a:t>匯入</a:t>
            </a:r>
            <a:r>
              <a:rPr lang="zh-TW" altLang="en-US" sz="2600" dirty="0"/>
              <a:t>應用裝置</a:t>
            </a:r>
            <a:r>
              <a:rPr lang="en-US" altLang="zh-TW" sz="2600" dirty="0"/>
              <a:t> </a:t>
            </a:r>
          </a:p>
        </p:txBody>
      </p:sp>
      <p:pic>
        <p:nvPicPr>
          <p:cNvPr id="5" name="圖片 4">
            <a:extLst>
              <a:ext uri="{FF2B5EF4-FFF2-40B4-BE49-F238E27FC236}">
                <a16:creationId xmlns:a16="http://schemas.microsoft.com/office/drawing/2014/main" xmlns="" id="{4118FCDC-C23F-4487-9578-D604433F0B14}"/>
              </a:ext>
            </a:extLst>
          </p:cNvPr>
          <p:cNvPicPr>
            <a:picLocks noChangeAspect="1"/>
          </p:cNvPicPr>
          <p:nvPr/>
        </p:nvPicPr>
        <p:blipFill rotWithShape="1">
          <a:blip r:embed="rId2"/>
          <a:srcRect l="5339" t="20000" r="69936" b="34847"/>
          <a:stretch/>
        </p:blipFill>
        <p:spPr>
          <a:xfrm>
            <a:off x="457200" y="1814872"/>
            <a:ext cx="7609669" cy="4342793"/>
          </a:xfrm>
          <a:prstGeom prst="rect">
            <a:avLst/>
          </a:prstGeom>
        </p:spPr>
      </p:pic>
    </p:spTree>
    <p:extLst>
      <p:ext uri="{BB962C8B-B14F-4D97-AF65-F5344CB8AC3E}">
        <p14:creationId xmlns:p14="http://schemas.microsoft.com/office/powerpoint/2010/main" val="147836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xmlns="" id="{2BC70BE2-063F-4311-A81D-7FDDA1E4D81C}"/>
              </a:ext>
            </a:extLst>
          </p:cNvPr>
          <p:cNvPicPr>
            <a:picLocks noChangeAspect="1"/>
          </p:cNvPicPr>
          <p:nvPr/>
        </p:nvPicPr>
        <p:blipFill>
          <a:blip r:embed="rId2"/>
          <a:stretch>
            <a:fillRect/>
          </a:stretch>
        </p:blipFill>
        <p:spPr>
          <a:xfrm>
            <a:off x="504863" y="1614581"/>
            <a:ext cx="4966040" cy="4739724"/>
          </a:xfrm>
          <a:prstGeom prst="rect">
            <a:avLst/>
          </a:prstGeom>
        </p:spPr>
      </p:pic>
      <p:pic>
        <p:nvPicPr>
          <p:cNvPr id="10" name="圖片 9">
            <a:extLst>
              <a:ext uri="{FF2B5EF4-FFF2-40B4-BE49-F238E27FC236}">
                <a16:creationId xmlns:a16="http://schemas.microsoft.com/office/drawing/2014/main" xmlns="" id="{C07FF824-0A92-43ED-A51B-D5045767E9BC}"/>
              </a:ext>
            </a:extLst>
          </p:cNvPr>
          <p:cNvPicPr>
            <a:picLocks noChangeAspect="1"/>
          </p:cNvPicPr>
          <p:nvPr/>
        </p:nvPicPr>
        <p:blipFill>
          <a:blip r:embed="rId3"/>
          <a:stretch>
            <a:fillRect/>
          </a:stretch>
        </p:blipFill>
        <p:spPr>
          <a:xfrm>
            <a:off x="5676964" y="2153946"/>
            <a:ext cx="6058158" cy="3377727"/>
          </a:xfrm>
          <a:prstGeom prst="rect">
            <a:avLst/>
          </a:prstGeom>
        </p:spPr>
      </p:pic>
      <p:sp>
        <p:nvSpPr>
          <p:cNvPr id="2" name="標題 1">
            <a:extLst>
              <a:ext uri="{FF2B5EF4-FFF2-40B4-BE49-F238E27FC236}">
                <a16:creationId xmlns:a16="http://schemas.microsoft.com/office/drawing/2014/main" xmlns="" id="{D8E98172-18C7-4A5C-9B30-93057197DB60}"/>
              </a:ext>
            </a:extLst>
          </p:cNvPr>
          <p:cNvSpPr>
            <a:spLocks noGrp="1"/>
          </p:cNvSpPr>
          <p:nvPr>
            <p:ph type="title"/>
          </p:nvPr>
        </p:nvSpPr>
        <p:spPr/>
        <p:txBody>
          <a:bodyPr>
            <a:normAutofit/>
          </a:bodyPr>
          <a:lstStyle/>
          <a:p>
            <a:r>
              <a:rPr lang="en-US" altLang="zh-TW" sz="4400" dirty="0"/>
              <a:t>Download and Set up SDK</a:t>
            </a:r>
            <a:endParaRPr lang="zh-TW" altLang="en-US" sz="4400" dirty="0"/>
          </a:p>
        </p:txBody>
      </p:sp>
      <p:sp>
        <p:nvSpPr>
          <p:cNvPr id="4" name="矩形 3">
            <a:extLst>
              <a:ext uri="{FF2B5EF4-FFF2-40B4-BE49-F238E27FC236}">
                <a16:creationId xmlns:a16="http://schemas.microsoft.com/office/drawing/2014/main" xmlns="" id="{80F72167-9437-4F7E-88A4-6330C9F9A079}"/>
              </a:ext>
            </a:extLst>
          </p:cNvPr>
          <p:cNvSpPr/>
          <p:nvPr/>
        </p:nvSpPr>
        <p:spPr>
          <a:xfrm>
            <a:off x="5231971" y="2964084"/>
            <a:ext cx="260194" cy="299707"/>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cxnSp>
        <p:nvCxnSpPr>
          <p:cNvPr id="6" name="直線單箭頭接點 5">
            <a:extLst>
              <a:ext uri="{FF2B5EF4-FFF2-40B4-BE49-F238E27FC236}">
                <a16:creationId xmlns:a16="http://schemas.microsoft.com/office/drawing/2014/main" xmlns="" id="{F74B3094-B72D-49E5-82C4-363560889343}"/>
              </a:ext>
            </a:extLst>
          </p:cNvPr>
          <p:cNvCxnSpPr>
            <a:cxnSpLocks/>
          </p:cNvCxnSpPr>
          <p:nvPr/>
        </p:nvCxnSpPr>
        <p:spPr>
          <a:xfrm>
            <a:off x="5518566" y="3187588"/>
            <a:ext cx="1246444" cy="7620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21">
            <a:extLst>
              <a:ext uri="{FF2B5EF4-FFF2-40B4-BE49-F238E27FC236}">
                <a16:creationId xmlns:a16="http://schemas.microsoft.com/office/drawing/2014/main" xmlns="" id="{BAF150B9-E3BF-4A10-8675-F17BA7A011B7}"/>
              </a:ext>
            </a:extLst>
          </p:cNvPr>
          <p:cNvSpPr txBox="1"/>
          <p:nvPr/>
        </p:nvSpPr>
        <p:spPr>
          <a:xfrm>
            <a:off x="457200" y="1164134"/>
            <a:ext cx="10650354" cy="492443"/>
          </a:xfrm>
          <a:prstGeom prst="rect">
            <a:avLst/>
          </a:prstGeom>
          <a:noFill/>
        </p:spPr>
        <p:txBody>
          <a:bodyPr wrap="square" rtlCol="0">
            <a:spAutoFit/>
          </a:bodyPr>
          <a:lstStyle/>
          <a:p>
            <a:r>
              <a:rPr lang="zh-TW" altLang="en-US" sz="2600" dirty="0"/>
              <a:t>解壓縮雲端下載的</a:t>
            </a:r>
            <a:r>
              <a:rPr lang="en-US" altLang="zh-TW" sz="2600" dirty="0"/>
              <a:t>Workshop.zip </a:t>
            </a:r>
            <a:r>
              <a:rPr lang="zh-TW" altLang="en-US" sz="2600" dirty="0"/>
              <a:t>匯入</a:t>
            </a:r>
            <a:r>
              <a:rPr lang="en-US" altLang="zh-TW" sz="2600" dirty="0" err="1"/>
              <a:t>workshop.ova</a:t>
            </a:r>
            <a:endParaRPr lang="en-US" altLang="zh-TW" sz="2600" dirty="0"/>
          </a:p>
        </p:txBody>
      </p:sp>
    </p:spTree>
    <p:extLst>
      <p:ext uri="{BB962C8B-B14F-4D97-AF65-F5344CB8AC3E}">
        <p14:creationId xmlns:p14="http://schemas.microsoft.com/office/powerpoint/2010/main" val="911566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CONSTMT" val="1"/>
</p:tagLst>
</file>

<file path=ppt/tags/tag74.xml><?xml version="1.0" encoding="utf-8"?>
<p:tagLst xmlns:a="http://schemas.openxmlformats.org/drawingml/2006/main" xmlns:r="http://schemas.openxmlformats.org/officeDocument/2006/relationships" xmlns:p="http://schemas.openxmlformats.org/presentationml/2006/main">
  <p:tag name="SYNOPSYS:CONSTMT" val="1"/>
</p:tagLst>
</file>

<file path=ppt/tags/tag75.xml><?xml version="1.0" encoding="utf-8"?>
<p:tagLst xmlns:a="http://schemas.openxmlformats.org/drawingml/2006/main" xmlns:r="http://schemas.openxmlformats.org/officeDocument/2006/relationships" xmlns:p="http://schemas.openxmlformats.org/presentationml/2006/main">
  <p:tag name="SYNOPSYS:CONSTMT" val="1"/>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77.xml><?xml version="1.0" encoding="utf-8"?>
<p:tagLst xmlns:a="http://schemas.openxmlformats.org/drawingml/2006/main" xmlns:r="http://schemas.openxmlformats.org/officeDocument/2006/relationships" xmlns:p="http://schemas.openxmlformats.org/presentationml/2006/main">
  <p:tag name="SYNOPSYS:CONSTMT" val="1"/>
</p:tagLst>
</file>

<file path=ppt/tags/tag78.xml><?xml version="1.0" encoding="utf-8"?>
<p:tagLst xmlns:a="http://schemas.openxmlformats.org/drawingml/2006/main" xmlns:r="http://schemas.openxmlformats.org/officeDocument/2006/relationships" xmlns:p="http://schemas.openxmlformats.org/presentationml/2006/main">
  <p:tag name="SYNOPSYS:CONSTMT" val="1"/>
</p:tagLst>
</file>

<file path=ppt/tags/tag79.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SYNOPSYS:CONSTMT" val="1"/>
</p:tagLst>
</file>

<file path=ppt/tags/tag81.xml><?xml version="1.0" encoding="utf-8"?>
<p:tagLst xmlns:a="http://schemas.openxmlformats.org/drawingml/2006/main" xmlns:r="http://schemas.openxmlformats.org/officeDocument/2006/relationships" xmlns:p="http://schemas.openxmlformats.org/presentationml/2006/main">
  <p:tag name="SYNOPSYS:CONSTMT" val="1"/>
</p:tagLst>
</file>

<file path=ppt/tags/tag82.xml><?xml version="1.0" encoding="utf-8"?>
<p:tagLst xmlns:a="http://schemas.openxmlformats.org/drawingml/2006/main" xmlns:r="http://schemas.openxmlformats.org/officeDocument/2006/relationships" xmlns:p="http://schemas.openxmlformats.org/presentationml/2006/main">
  <p:tag name="SYNOPSYS:CONSTMT" val="1"/>
</p:tagLst>
</file>

<file path=ppt/tags/tag83.xml><?xml version="1.0" encoding="utf-8"?>
<p:tagLst xmlns:a="http://schemas.openxmlformats.org/drawingml/2006/main" xmlns:r="http://schemas.openxmlformats.org/officeDocument/2006/relationships" xmlns:p="http://schemas.openxmlformats.org/presentationml/2006/main">
  <p:tag name="SYNOPSYS:CONSTMT" val="1"/>
</p:tagLst>
</file>

<file path=ppt/tags/tag84.xml><?xml version="1.0" encoding="utf-8"?>
<p:tagLst xmlns:a="http://schemas.openxmlformats.org/drawingml/2006/main" xmlns:r="http://schemas.openxmlformats.org/officeDocument/2006/relationships" xmlns:p="http://schemas.openxmlformats.org/presentationml/2006/main">
  <p:tag name="SYNOPSYS:CONSTMT" val="1"/>
</p:tagLst>
</file>

<file path=ppt/tags/tag85.xml><?xml version="1.0" encoding="utf-8"?>
<p:tagLst xmlns:a="http://schemas.openxmlformats.org/drawingml/2006/main" xmlns:r="http://schemas.openxmlformats.org/officeDocument/2006/relationships" xmlns:p="http://schemas.openxmlformats.org/presentationml/2006/main">
  <p:tag name="SYNOPSYS:CONSTMT" val="1"/>
</p:tagLst>
</file>

<file path=ppt/tags/tag86.xml><?xml version="1.0" encoding="utf-8"?>
<p:tagLst xmlns:a="http://schemas.openxmlformats.org/drawingml/2006/main" xmlns:r="http://schemas.openxmlformats.org/officeDocument/2006/relationships" xmlns:p="http://schemas.openxmlformats.org/presentationml/2006/main">
  <p:tag name="SYNOPSYS:CONSTMT" val="1"/>
</p:tagLst>
</file>

<file path=ppt/tags/tag87.xml><?xml version="1.0" encoding="utf-8"?>
<p:tagLst xmlns:a="http://schemas.openxmlformats.org/drawingml/2006/main" xmlns:r="http://schemas.openxmlformats.org/officeDocument/2006/relationships" xmlns:p="http://schemas.openxmlformats.org/presentationml/2006/main">
  <p:tag name="SYNOPSYS:CONSTMT" val="1"/>
</p:tagLst>
</file>

<file path=ppt/tags/tag88.xml><?xml version="1.0" encoding="utf-8"?>
<p:tagLst xmlns:a="http://schemas.openxmlformats.org/drawingml/2006/main" xmlns:r="http://schemas.openxmlformats.org/officeDocument/2006/relationships" xmlns:p="http://schemas.openxmlformats.org/presentationml/2006/main">
  <p:tag name="SYNOPSYS:CONSTMT" val="1"/>
</p:tagLst>
</file>

<file path=ppt/tags/tag89.xml><?xml version="1.0" encoding="utf-8"?>
<p:tagLst xmlns:a="http://schemas.openxmlformats.org/drawingml/2006/main" xmlns:r="http://schemas.openxmlformats.org/officeDocument/2006/relationships" xmlns:p="http://schemas.openxmlformats.org/presentationml/2006/main">
  <p:tag name="SYNOPSYS:CONSTMT" val="1"/>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ags/tag90.xml><?xml version="1.0" encoding="utf-8"?>
<p:tagLst xmlns:a="http://schemas.openxmlformats.org/drawingml/2006/main" xmlns:r="http://schemas.openxmlformats.org/officeDocument/2006/relationships" xmlns:p="http://schemas.openxmlformats.org/presentationml/2006/main">
  <p:tag name="SYNOPSYS:CONSTMT" val="1"/>
</p:tagLst>
</file>

<file path=ppt/tags/tag91.xml><?xml version="1.0" encoding="utf-8"?>
<p:tagLst xmlns:a="http://schemas.openxmlformats.org/drawingml/2006/main" xmlns:r="http://schemas.openxmlformats.org/officeDocument/2006/relationships" xmlns:p="http://schemas.openxmlformats.org/presentationml/2006/main">
  <p:tag name="SYNOPSYS:CONSTMT" val="1"/>
</p:tagLst>
</file>

<file path=ppt/tags/tag92.xml><?xml version="1.0" encoding="utf-8"?>
<p:tagLst xmlns:a="http://schemas.openxmlformats.org/drawingml/2006/main" xmlns:r="http://schemas.openxmlformats.org/officeDocument/2006/relationships" xmlns:p="http://schemas.openxmlformats.org/presentationml/2006/main">
  <p:tag name="SYNOPSYS:CONSTMT" val="1"/>
</p:tagLst>
</file>

<file path=ppt/tags/tag93.xml><?xml version="1.0" encoding="utf-8"?>
<p:tagLst xmlns:a="http://schemas.openxmlformats.org/drawingml/2006/main" xmlns:r="http://schemas.openxmlformats.org/officeDocument/2006/relationships" xmlns:p="http://schemas.openxmlformats.org/presentationml/2006/main">
  <p:tag name="SYNOPSYS:CONSTMT" val="1"/>
</p:tagLst>
</file>

<file path=ppt/tags/tag94.xml><?xml version="1.0" encoding="utf-8"?>
<p:tagLst xmlns:a="http://schemas.openxmlformats.org/drawingml/2006/main" xmlns:r="http://schemas.openxmlformats.org/officeDocument/2006/relationships" xmlns:p="http://schemas.openxmlformats.org/presentationml/2006/main">
  <p:tag name="SYNOPSYS:CONSTMT" val="1"/>
</p:tagLst>
</file>

<file path=ppt/tags/tag95.xml><?xml version="1.0" encoding="utf-8"?>
<p:tagLst xmlns:a="http://schemas.openxmlformats.org/drawingml/2006/main" xmlns:r="http://schemas.openxmlformats.org/officeDocument/2006/relationships" xmlns:p="http://schemas.openxmlformats.org/presentationml/2006/main">
  <p:tag name="SYNOPSYS:CONSTMT" val="1"/>
</p:tagLst>
</file>

<file path=ppt/tags/tag96.xml><?xml version="1.0" encoding="utf-8"?>
<p:tagLst xmlns:a="http://schemas.openxmlformats.org/drawingml/2006/main" xmlns:r="http://schemas.openxmlformats.org/officeDocument/2006/relationships" xmlns:p="http://schemas.openxmlformats.org/presentationml/2006/main">
  <p:tag name="SYNOPSYS:CONSTMT" val="1"/>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25E540-4F59-484A-9C26-1886F3CE10F1}">
  <ds:schemaRefs>
    <ds:schemaRef ds:uri="http://purl.org/dc/elements/1.1/"/>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dcmitype/"/>
    <ds:schemaRef ds:uri="49a709bb-1a2c-441e-b04a-3a30362613c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blank</Template>
  <TotalTime>946</TotalTime>
  <Words>617</Words>
  <Application>Microsoft Office PowerPoint</Application>
  <PresentationFormat>寬螢幕</PresentationFormat>
  <Paragraphs>233</Paragraphs>
  <Slides>32</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32</vt:i4>
      </vt:variant>
    </vt:vector>
  </HeadingPairs>
  <TitlesOfParts>
    <vt:vector size="36" baseType="lpstr">
      <vt:lpstr>微軟正黑體</vt:lpstr>
      <vt:lpstr>Arial</vt:lpstr>
      <vt:lpstr>Consolas</vt:lpstr>
      <vt:lpstr>Synopsys_2019</vt:lpstr>
      <vt:lpstr>Tutorial 2 - Project Development Flow</vt:lpstr>
      <vt:lpstr>Project Development Flow</vt:lpstr>
      <vt:lpstr>Project Development Flow</vt:lpstr>
      <vt:lpstr>Firmware Development</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Download and Set up SDK</vt:lpstr>
      <vt:lpstr>Program Code</vt:lpstr>
      <vt:lpstr>Program Code</vt:lpstr>
      <vt:lpstr>Program Code</vt:lpstr>
      <vt:lpstr>Program Code</vt:lpstr>
      <vt:lpstr>Project Development Flow</vt:lpstr>
      <vt:lpstr>Run / Update Application On WE-I</vt:lpstr>
      <vt:lpstr>Update Application On WE-I</vt:lpstr>
      <vt:lpstr>Update Application On WE-I Connect WE-I with Tera Term</vt:lpstr>
      <vt:lpstr>Update Application On WE-I Enable Update Application Mode with Tera Term</vt:lpstr>
      <vt:lpstr>Run Application On WE-I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Willie Tsai</dc:creator>
  <cp:lastModifiedBy>YG</cp:lastModifiedBy>
  <cp:revision>185</cp:revision>
  <dcterms:created xsi:type="dcterms:W3CDTF">2021-03-10T07:12:24Z</dcterms:created>
  <dcterms:modified xsi:type="dcterms:W3CDTF">2021-03-17T08:27:04Z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